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8" r:id="rId3"/>
  </p:sldMasterIdLst>
  <p:notesMasterIdLst>
    <p:notesMasterId r:id="rId85"/>
  </p:notesMasterIdLst>
  <p:handoutMasterIdLst>
    <p:handoutMasterId r:id="rId86"/>
  </p:handoutMasterIdLst>
  <p:sldIdLst>
    <p:sldId id="435" r:id="rId4"/>
    <p:sldId id="438" r:id="rId5"/>
    <p:sldId id="437" r:id="rId6"/>
    <p:sldId id="440" r:id="rId7"/>
    <p:sldId id="441" r:id="rId8"/>
    <p:sldId id="442" r:id="rId9"/>
    <p:sldId id="443" r:id="rId10"/>
    <p:sldId id="444" r:id="rId11"/>
    <p:sldId id="445" r:id="rId12"/>
    <p:sldId id="446" r:id="rId13"/>
    <p:sldId id="447" r:id="rId14"/>
    <p:sldId id="448" r:id="rId15"/>
    <p:sldId id="449" r:id="rId16"/>
    <p:sldId id="451" r:id="rId17"/>
    <p:sldId id="452" r:id="rId18"/>
    <p:sldId id="453" r:id="rId19"/>
    <p:sldId id="454" r:id="rId20"/>
    <p:sldId id="455" r:id="rId21"/>
    <p:sldId id="456" r:id="rId22"/>
    <p:sldId id="457" r:id="rId23"/>
    <p:sldId id="458" r:id="rId24"/>
    <p:sldId id="459" r:id="rId25"/>
    <p:sldId id="460" r:id="rId26"/>
    <p:sldId id="461" r:id="rId27"/>
    <p:sldId id="472" r:id="rId28"/>
    <p:sldId id="474" r:id="rId29"/>
    <p:sldId id="473" r:id="rId30"/>
    <p:sldId id="475" r:id="rId31"/>
    <p:sldId id="476" r:id="rId32"/>
    <p:sldId id="477" r:id="rId33"/>
    <p:sldId id="478" r:id="rId34"/>
    <p:sldId id="479" r:id="rId35"/>
    <p:sldId id="480" r:id="rId36"/>
    <p:sldId id="481" r:id="rId37"/>
    <p:sldId id="482" r:id="rId38"/>
    <p:sldId id="483" r:id="rId39"/>
    <p:sldId id="484" r:id="rId40"/>
    <p:sldId id="485" r:id="rId41"/>
    <p:sldId id="486" r:id="rId42"/>
    <p:sldId id="487" r:id="rId43"/>
    <p:sldId id="488" r:id="rId44"/>
    <p:sldId id="489" r:id="rId45"/>
    <p:sldId id="490" r:id="rId46"/>
    <p:sldId id="491" r:id="rId47"/>
    <p:sldId id="492" r:id="rId48"/>
    <p:sldId id="493" r:id="rId49"/>
    <p:sldId id="494" r:id="rId50"/>
    <p:sldId id="495" r:id="rId51"/>
    <p:sldId id="496" r:id="rId52"/>
    <p:sldId id="497" r:id="rId53"/>
    <p:sldId id="498" r:id="rId54"/>
    <p:sldId id="499" r:id="rId55"/>
    <p:sldId id="500" r:id="rId56"/>
    <p:sldId id="501" r:id="rId57"/>
    <p:sldId id="502" r:id="rId58"/>
    <p:sldId id="503" r:id="rId59"/>
    <p:sldId id="504" r:id="rId60"/>
    <p:sldId id="505" r:id="rId61"/>
    <p:sldId id="506" r:id="rId62"/>
    <p:sldId id="507" r:id="rId63"/>
    <p:sldId id="508" r:id="rId64"/>
    <p:sldId id="509" r:id="rId65"/>
    <p:sldId id="510" r:id="rId66"/>
    <p:sldId id="511" r:id="rId67"/>
    <p:sldId id="512" r:id="rId68"/>
    <p:sldId id="513" r:id="rId69"/>
    <p:sldId id="514" r:id="rId70"/>
    <p:sldId id="515" r:id="rId71"/>
    <p:sldId id="517" r:id="rId72"/>
    <p:sldId id="518" r:id="rId73"/>
    <p:sldId id="519" r:id="rId74"/>
    <p:sldId id="520" r:id="rId75"/>
    <p:sldId id="521" r:id="rId76"/>
    <p:sldId id="522" r:id="rId77"/>
    <p:sldId id="523" r:id="rId78"/>
    <p:sldId id="524" r:id="rId79"/>
    <p:sldId id="525" r:id="rId80"/>
    <p:sldId id="526" r:id="rId81"/>
    <p:sldId id="527" r:id="rId82"/>
    <p:sldId id="528" r:id="rId83"/>
    <p:sldId id="353" r:id="rId84"/>
  </p:sldIdLst>
  <p:sldSz cx="12192000" cy="6858000"/>
  <p:notesSz cx="6858000" cy="9144000"/>
  <p:custDataLst>
    <p:tags r:id="rId90"/>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83" userDrawn="1">
          <p15:clr>
            <a:srgbClr val="A4A3A4"/>
          </p15:clr>
        </p15:guide>
        <p15:guide id="2" pos="38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6D3"/>
    <a:srgbClr val="269FD3"/>
    <a:srgbClr val="0C86B6"/>
    <a:srgbClr val="FFCCCC"/>
    <a:srgbClr val="FF9900"/>
    <a:srgbClr val="6666FF"/>
    <a:srgbClr val="9900FF"/>
    <a:srgbClr val="9933FF"/>
    <a:srgbClr val="366092"/>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6" d="100"/>
          <a:sy n="76" d="100"/>
        </p:scale>
        <p:origin x="72" y="173"/>
      </p:cViewPr>
      <p:guideLst>
        <p:guide orient="horz" pos="2083"/>
        <p:guide pos="385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0" Type="http://schemas.openxmlformats.org/officeDocument/2006/relationships/tags" Target="tags/tag209.xml"/><Relationship Id="rId9" Type="http://schemas.openxmlformats.org/officeDocument/2006/relationships/slide" Target="slides/slide6.xml"/><Relationship Id="rId89" Type="http://schemas.openxmlformats.org/officeDocument/2006/relationships/tableStyles" Target="tableStyles.xml"/><Relationship Id="rId88" Type="http://schemas.openxmlformats.org/officeDocument/2006/relationships/viewProps" Target="viewProps.xml"/><Relationship Id="rId87" Type="http://schemas.openxmlformats.org/officeDocument/2006/relationships/presProps" Target="presProps.xml"/><Relationship Id="rId86" Type="http://schemas.openxmlformats.org/officeDocument/2006/relationships/handoutMaster" Target="handoutMasters/handoutMaster1.xml"/><Relationship Id="rId85" Type="http://schemas.openxmlformats.org/officeDocument/2006/relationships/notesMaster" Target="notesMasters/notesMaster1.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60D03E-A00B-4148-B7C4-0A80716CBB9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366F0-F63C-4B25-9331-7DFBF70FDBC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53279-6BF8-46AE-A013-2EBBD1BE22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486A-523A-4169-A026-E9B7C8D197E8}"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2395" y="215900"/>
            <a:ext cx="9825990" cy="39878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Python</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345796" y="774676"/>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5415001"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高维分类数据的特征筛选</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6800571"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R语言</a:t>
            </a:r>
            <a:endParaRPr lang="zh-CN" altLang="en-US" sz="1800" b="1" dirty="0">
              <a:solidFill>
                <a:srgbClr val="C00000"/>
              </a:solidFill>
              <a:latin typeface="楷体" panose="02010609060101010101" pitchFamily="49" charset="-122"/>
              <a:ea typeface="楷体" panose="02010609060101010101" pitchFamily="49" charset="-122"/>
            </a:endParaRPr>
          </a:p>
          <a:p>
            <a:pPr algn="ctr">
              <a:buClrTx/>
              <a:buSzTx/>
            </a:pPr>
            <a:r>
              <a:rPr lang="zh-CN" altLang="en-US" sz="1800" b="1" dirty="0">
                <a:solidFill>
                  <a:srgbClr val="C00000"/>
                </a:solidFill>
                <a:latin typeface="楷体" panose="02010609060101010101" pitchFamily="49" charset="-122"/>
                <a:ea typeface="楷体" panose="02010609060101010101" pitchFamily="49" charset="-122"/>
              </a:rPr>
              <a:t>实现</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7815301"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Python语言</a:t>
            </a:r>
            <a:endParaRPr lang="zh-CN" altLang="en-US" sz="1800" b="1" dirty="0">
              <a:solidFill>
                <a:srgbClr val="C00000"/>
              </a:solidFill>
              <a:latin typeface="楷体" panose="02010609060101010101" pitchFamily="49" charset="-122"/>
              <a:ea typeface="楷体" panose="02010609060101010101" pitchFamily="49" charset="-122"/>
            </a:endParaRPr>
          </a:p>
          <a:p>
            <a:pPr algn="ctr">
              <a:buClrTx/>
              <a:buSzTx/>
            </a:pPr>
            <a:r>
              <a:rPr lang="zh-CN" altLang="en-US" sz="1800" b="1" dirty="0">
                <a:solidFill>
                  <a:srgbClr val="C00000"/>
                </a:solidFill>
                <a:latin typeface="楷体" panose="02010609060101010101" pitchFamily="49" charset="-122"/>
                <a:ea typeface="楷体" panose="02010609060101010101" pitchFamily="49" charset="-122"/>
              </a:rPr>
              <a:t>实现</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9054186"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练习</a:t>
            </a:r>
            <a:endParaRPr lang="zh-CN" altLang="en-US" sz="1800" b="1" dirty="0">
              <a:solidFill>
                <a:srgbClr val="C00000"/>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5C33EB-063F-4D63-A402-718A06057984}" type="datetime1">
              <a:rPr lang="zh-CN" altLang="en-US" smtClean="0"/>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7A49EF3-9478-4275-BBE1-2BE3635C734D}" type="datetime1">
              <a:rPr lang="zh-CN" altLang="en-US" smtClean="0"/>
            </a:fld>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7AE14199-62FE-47FF-8A15-AC42A1175E45}"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BFE8987-91E6-4C67-A68C-FC6E7982C752}"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58E764CF-1DB2-4D4E-8540-3E4B36719D71}"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3F20A5A-CCD8-409A-AB4C-A478FD21F718}"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5" name="等腰三角形 14"/>
          <p:cNvSpPr/>
          <p:nvPr userDrawn="1"/>
        </p:nvSpPr>
        <p:spPr bwMode="auto">
          <a:xfrm flipV="1">
            <a:off x="1768757" y="74864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112395" y="215900"/>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rgbClr val="C00000"/>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Python</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4" name="矩形 3"/>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2395" y="215900"/>
            <a:ext cx="9825990" cy="39878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Python</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345796" y="774676"/>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5" name="等腰三角形 14"/>
          <p:cNvSpPr/>
          <p:nvPr userDrawn="1"/>
        </p:nvSpPr>
        <p:spPr bwMode="auto">
          <a:xfrm flipV="1">
            <a:off x="1768757" y="74864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112395" y="215900"/>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rgbClr val="C00000"/>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Python</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4" name="矩形 3"/>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5" name="等腰三角形 14"/>
          <p:cNvSpPr/>
          <p:nvPr userDrawn="1"/>
        </p:nvSpPr>
        <p:spPr bwMode="auto">
          <a:xfrm flipV="1">
            <a:off x="3660908" y="70165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7" name="矩形 16"/>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112395" y="215900"/>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rgbClr val="C00000"/>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Python</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3" name="矩形 2"/>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73025" y="205105"/>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rgbClr val="C00000"/>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Python</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4" name="矩形 3"/>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custDataLst>
              <p:tags r:id="rId5"/>
            </p:custDataLst>
          </p:nvPr>
        </p:nvSpPr>
        <p:spPr bwMode="auto">
          <a:xfrm flipV="1">
            <a:off x="5471293" y="7295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73025" y="205105"/>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en-US" altLang="zh-CN" sz="2000" b="1" dirty="0">
                <a:solidFill>
                  <a:srgbClr val="C00000"/>
                </a:solidFill>
                <a:latin typeface="楷体" panose="02010609060101010101" pitchFamily="49" charset="-122"/>
                <a:ea typeface="楷体" panose="02010609060101010101" pitchFamily="49" charset="-122"/>
                <a:sym typeface="+mn-ea"/>
              </a:rPr>
              <a:t>Python</a:t>
            </a:r>
            <a:r>
              <a:rPr lang="zh-CN" altLang="en-US" sz="2000" b="1" dirty="0">
                <a:solidFill>
                  <a:srgbClr val="C00000"/>
                </a:solidFill>
                <a:latin typeface="楷体" panose="02010609060101010101" pitchFamily="49" charset="-122"/>
                <a:ea typeface="楷体" panose="02010609060101010101" pitchFamily="49" charset="-122"/>
                <a:sym typeface="+mn-ea"/>
              </a:rPr>
              <a:t>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3" name="矩形 2"/>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custDataLst>
              <p:tags r:id="rId5"/>
            </p:custDataLst>
          </p:nvPr>
        </p:nvSpPr>
        <p:spPr bwMode="auto">
          <a:xfrm flipV="1">
            <a:off x="7350893" y="74356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73025" y="205105"/>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Python语言实现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rgbClr val="C00000"/>
                </a:solidFill>
                <a:latin typeface="楷体" panose="02010609060101010101" pitchFamily="49" charset="-122"/>
                <a:ea typeface="楷体" panose="02010609060101010101" pitchFamily="49" charset="-122"/>
                <a:sym typeface="+mn-ea"/>
              </a:rPr>
              <a:t>练习</a:t>
            </a:r>
            <a:endParaRPr lang="zh-CN" altLang="en-US" sz="2000" b="1" kern="1200" dirty="0">
              <a:solidFill>
                <a:srgbClr val="C00000"/>
              </a:solidFill>
              <a:latin typeface="楷体" panose="02010609060101010101" pitchFamily="49" charset="-122"/>
              <a:ea typeface="楷体" panose="02010609060101010101" pitchFamily="49" charset="-122"/>
              <a:cs typeface="+mn-cs"/>
              <a:sym typeface="+mn-ea"/>
            </a:endParaRPr>
          </a:p>
        </p:txBody>
      </p:sp>
      <p:sp>
        <p:nvSpPr>
          <p:cNvPr id="3" name="矩形 2"/>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custDataLst>
              <p:tags r:id="rId5"/>
            </p:custDataLst>
          </p:nvPr>
        </p:nvSpPr>
        <p:spPr bwMode="auto">
          <a:xfrm flipV="1">
            <a:off x="8729478" y="74356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r>
              <a:rPr lang="zh-CN" altLang="en-US" sz="1800" b="1" kern="1200" dirty="0">
                <a:solidFill>
                  <a:schemeClr val="accent3"/>
                </a:solidFill>
                <a:latin typeface="楷体" panose="02010609060101010101" pitchFamily="49" charset="-122"/>
                <a:ea typeface="楷体" panose="02010609060101010101" pitchFamily="49" charset="-122"/>
                <a:cs typeface="+mn-cs"/>
              </a:rPr>
              <a:t>简介</a:t>
            </a:r>
            <a:endParaRPr lang="zh-CN" altLang="en-US" sz="1800" b="1" kern="1200" dirty="0">
              <a:solidFill>
                <a:schemeClr val="accent3"/>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544551"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1742796"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基于边际模型的特征筛选</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3696056" y="902946"/>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基于边际相关系数的特征筛选</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5415001"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高维分类数据的特征筛选</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5" name="等腰三角形 14"/>
          <p:cNvSpPr/>
          <p:nvPr userDrawn="1"/>
        </p:nvSpPr>
        <p:spPr bwMode="auto">
          <a:xfrm flipV="1">
            <a:off x="3660908" y="70165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7" name="矩形 16"/>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112395" y="215900"/>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rgbClr val="C00000"/>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Python</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3" name="矩形 2"/>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6800571"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R语言</a:t>
            </a:r>
            <a:endParaRPr lang="zh-CN" altLang="en-US" sz="1800" b="1" dirty="0">
              <a:solidFill>
                <a:srgbClr val="C00000"/>
              </a:solidFill>
              <a:latin typeface="楷体" panose="02010609060101010101" pitchFamily="49" charset="-122"/>
              <a:ea typeface="楷体" panose="02010609060101010101" pitchFamily="49" charset="-122"/>
            </a:endParaRPr>
          </a:p>
          <a:p>
            <a:pPr algn="ctr">
              <a:buClrTx/>
              <a:buSzTx/>
            </a:pPr>
            <a:r>
              <a:rPr lang="zh-CN" altLang="en-US" sz="1800" b="1" dirty="0">
                <a:solidFill>
                  <a:srgbClr val="C00000"/>
                </a:solidFill>
                <a:latin typeface="楷体" panose="02010609060101010101" pitchFamily="49" charset="-122"/>
                <a:ea typeface="楷体" panose="02010609060101010101" pitchFamily="49" charset="-122"/>
              </a:rPr>
              <a:t>实现</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7815301"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Python语言</a:t>
            </a:r>
            <a:endParaRPr lang="zh-CN" altLang="en-US" sz="1800" b="1" dirty="0">
              <a:solidFill>
                <a:srgbClr val="C00000"/>
              </a:solidFill>
              <a:latin typeface="楷体" panose="02010609060101010101" pitchFamily="49" charset="-122"/>
              <a:ea typeface="楷体" panose="02010609060101010101" pitchFamily="49" charset="-122"/>
            </a:endParaRPr>
          </a:p>
          <a:p>
            <a:pPr algn="ctr">
              <a:buClrTx/>
              <a:buSzTx/>
            </a:pPr>
            <a:r>
              <a:rPr lang="zh-CN" altLang="en-US" sz="1800" b="1" dirty="0">
                <a:solidFill>
                  <a:srgbClr val="C00000"/>
                </a:solidFill>
                <a:latin typeface="楷体" panose="02010609060101010101" pitchFamily="49" charset="-122"/>
                <a:ea typeface="楷体" panose="02010609060101010101" pitchFamily="49" charset="-122"/>
              </a:rPr>
              <a:t>实现</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9054186"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练习</a:t>
            </a:r>
            <a:endParaRPr lang="zh-CN" altLang="en-US" sz="1800" b="1" dirty="0">
              <a:solidFill>
                <a:srgbClr val="C00000"/>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5C33EB-063F-4D63-A402-718A06057984}" type="datetime1">
              <a:rPr lang="zh-CN" altLang="en-US" smtClean="0"/>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7A49EF3-9478-4275-BBE1-2BE3635C734D}" type="datetime1">
              <a:rPr lang="zh-CN" altLang="en-US" smtClean="0"/>
            </a:fld>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7AE14199-62FE-47FF-8A15-AC42A1175E45}"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BFE8987-91E6-4C67-A68C-FC6E7982C752}"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58E764CF-1DB2-4D4E-8540-3E4B36719D71}"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3F20A5A-CCD8-409A-AB4C-A478FD21F718}"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73025" y="205105"/>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rgbClr val="C00000"/>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Python</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4" name="矩形 3"/>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custDataLst>
              <p:tags r:id="rId5"/>
            </p:custDataLst>
          </p:nvPr>
        </p:nvSpPr>
        <p:spPr bwMode="auto">
          <a:xfrm flipV="1">
            <a:off x="5471293" y="7295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73025" y="205105"/>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en-US" altLang="zh-CN" sz="2000" b="1" dirty="0">
                <a:solidFill>
                  <a:srgbClr val="C00000"/>
                </a:solidFill>
                <a:latin typeface="楷体" panose="02010609060101010101" pitchFamily="49" charset="-122"/>
                <a:ea typeface="楷体" panose="02010609060101010101" pitchFamily="49" charset="-122"/>
                <a:sym typeface="+mn-ea"/>
              </a:rPr>
              <a:t>Python</a:t>
            </a:r>
            <a:r>
              <a:rPr lang="zh-CN" altLang="en-US" sz="2000" b="1" dirty="0">
                <a:solidFill>
                  <a:srgbClr val="C00000"/>
                </a:solidFill>
                <a:latin typeface="楷体" panose="02010609060101010101" pitchFamily="49" charset="-122"/>
                <a:ea typeface="楷体" panose="02010609060101010101" pitchFamily="49" charset="-122"/>
                <a:sym typeface="+mn-ea"/>
              </a:rPr>
              <a:t>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3" name="矩形 2"/>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custDataLst>
              <p:tags r:id="rId5"/>
            </p:custDataLst>
          </p:nvPr>
        </p:nvSpPr>
        <p:spPr bwMode="auto">
          <a:xfrm flipV="1">
            <a:off x="7350893" y="74356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73025" y="205105"/>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Python语言实现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rgbClr val="C00000"/>
                </a:solidFill>
                <a:latin typeface="楷体" panose="02010609060101010101" pitchFamily="49" charset="-122"/>
                <a:ea typeface="楷体" panose="02010609060101010101" pitchFamily="49" charset="-122"/>
                <a:sym typeface="+mn-ea"/>
              </a:rPr>
              <a:t>练习</a:t>
            </a:r>
            <a:endParaRPr lang="zh-CN" altLang="en-US" sz="2000" b="1" kern="1200" dirty="0">
              <a:solidFill>
                <a:srgbClr val="C00000"/>
              </a:solidFill>
              <a:latin typeface="楷体" panose="02010609060101010101" pitchFamily="49" charset="-122"/>
              <a:ea typeface="楷体" panose="02010609060101010101" pitchFamily="49" charset="-122"/>
              <a:cs typeface="+mn-cs"/>
              <a:sym typeface="+mn-ea"/>
            </a:endParaRPr>
          </a:p>
        </p:txBody>
      </p:sp>
      <p:sp>
        <p:nvSpPr>
          <p:cNvPr id="3" name="矩形 2"/>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custDataLst>
              <p:tags r:id="rId5"/>
            </p:custDataLst>
          </p:nvPr>
        </p:nvSpPr>
        <p:spPr bwMode="auto">
          <a:xfrm flipV="1">
            <a:off x="8729478" y="74356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r>
              <a:rPr lang="zh-CN" altLang="en-US" sz="1800" b="1" kern="1200" dirty="0">
                <a:solidFill>
                  <a:schemeClr val="accent3"/>
                </a:solidFill>
                <a:latin typeface="楷体" panose="02010609060101010101" pitchFamily="49" charset="-122"/>
                <a:ea typeface="楷体" panose="02010609060101010101" pitchFamily="49" charset="-122"/>
                <a:cs typeface="+mn-cs"/>
              </a:rPr>
              <a:t>简介</a:t>
            </a:r>
            <a:endParaRPr lang="zh-CN" altLang="en-US" sz="1800" b="1" kern="1200" dirty="0">
              <a:solidFill>
                <a:schemeClr val="accent3"/>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544551"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1742796"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基于边际模型的特征筛选</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3696056" y="902946"/>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基于边际相关系数的特征筛选</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1.jpeg"/><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1" Type="http://schemas.openxmlformats.org/officeDocument/2006/relationships/theme" Target="../theme/theme2.xml"/><Relationship Id="rId20" Type="http://schemas.openxmlformats.org/officeDocument/2006/relationships/image" Target="../media/image1.jpeg"/><Relationship Id="rId2" Type="http://schemas.openxmlformats.org/officeDocument/2006/relationships/slideLayout" Target="../slideLayouts/slideLayout21.xml"/><Relationship Id="rId19" Type="http://schemas.openxmlformats.org/officeDocument/2006/relationships/slideLayout" Target="../slideLayouts/slideLayout38.xml"/><Relationship Id="rId18" Type="http://schemas.openxmlformats.org/officeDocument/2006/relationships/slideLayout" Target="../slideLayouts/slideLayout37.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5.xml"/><Relationship Id="rId5" Type="http://schemas.openxmlformats.org/officeDocument/2006/relationships/themeOverride" Target="../theme/themeOverride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15.png"/><Relationship Id="rId1" Type="http://schemas.openxmlformats.org/officeDocument/2006/relationships/tags" Target="../tags/tag10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16.png"/><Relationship Id="rId1" Type="http://schemas.openxmlformats.org/officeDocument/2006/relationships/tags" Target="../tags/tag10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17.png"/><Relationship Id="rId1" Type="http://schemas.openxmlformats.org/officeDocument/2006/relationships/tags" Target="../tags/tag108.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7.xml"/><Relationship Id="rId5" Type="http://schemas.openxmlformats.org/officeDocument/2006/relationships/image" Target="../media/image19.png"/><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image" Target="../media/image18.png"/><Relationship Id="rId1" Type="http://schemas.openxmlformats.org/officeDocument/2006/relationships/tags" Target="../tags/tag109.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image" Target="../media/image23.png"/><Relationship Id="rId7" Type="http://schemas.openxmlformats.org/officeDocument/2006/relationships/tags" Target="../tags/tag115.xml"/><Relationship Id="rId6" Type="http://schemas.openxmlformats.org/officeDocument/2006/relationships/image" Target="../media/image22.png"/><Relationship Id="rId5" Type="http://schemas.openxmlformats.org/officeDocument/2006/relationships/tags" Target="../tags/tag114.xml"/><Relationship Id="rId4" Type="http://schemas.openxmlformats.org/officeDocument/2006/relationships/image" Target="../media/image21.png"/><Relationship Id="rId3" Type="http://schemas.openxmlformats.org/officeDocument/2006/relationships/tags" Target="../tags/tag113.xml"/><Relationship Id="rId2" Type="http://schemas.openxmlformats.org/officeDocument/2006/relationships/image" Target="../media/image20.png"/><Relationship Id="rId1" Type="http://schemas.openxmlformats.org/officeDocument/2006/relationships/tags" Target="../tags/tag1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24.png"/><Relationship Id="rId1" Type="http://schemas.openxmlformats.org/officeDocument/2006/relationships/tags" Target="../tags/tag1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5.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8.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tags" Target="../tags/tag118.xml"/><Relationship Id="rId2" Type="http://schemas.openxmlformats.org/officeDocument/2006/relationships/image" Target="../media/image25.png"/><Relationship Id="rId1" Type="http://schemas.openxmlformats.org/officeDocument/2006/relationships/tags" Target="../tags/tag117.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8.xml"/><Relationship Id="rId4" Type="http://schemas.openxmlformats.org/officeDocument/2006/relationships/image" Target="../media/image29.png"/><Relationship Id="rId3" Type="http://schemas.openxmlformats.org/officeDocument/2006/relationships/tags" Target="../tags/tag120.xml"/><Relationship Id="rId2" Type="http://schemas.openxmlformats.org/officeDocument/2006/relationships/image" Target="../media/image28.png"/><Relationship Id="rId1" Type="http://schemas.openxmlformats.org/officeDocument/2006/relationships/tags" Target="../tags/tag119.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8.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image" Target="../media/image30.png"/><Relationship Id="rId1" Type="http://schemas.openxmlformats.org/officeDocument/2006/relationships/tags" Target="../tags/tag121.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themeOverride" Target="../theme/themeOverride2.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8.xml"/><Relationship Id="rId3" Type="http://schemas.openxmlformats.org/officeDocument/2006/relationships/image" Target="../media/image31.png"/><Relationship Id="rId2" Type="http://schemas.openxmlformats.org/officeDocument/2006/relationships/tags" Target="../tags/tag125.xml"/><Relationship Id="rId1" Type="http://schemas.openxmlformats.org/officeDocument/2006/relationships/tags" Target="../tags/tag12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image" Target="../media/image32.png"/><Relationship Id="rId1" Type="http://schemas.openxmlformats.org/officeDocument/2006/relationships/tags" Target="../tags/tag12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127.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8.xml"/><Relationship Id="rId6" Type="http://schemas.openxmlformats.org/officeDocument/2006/relationships/image" Target="../media/image35.png"/><Relationship Id="rId5" Type="http://schemas.openxmlformats.org/officeDocument/2006/relationships/tags" Target="../tags/tag130.xml"/><Relationship Id="rId4" Type="http://schemas.openxmlformats.org/officeDocument/2006/relationships/image" Target="../media/image34.png"/><Relationship Id="rId3" Type="http://schemas.openxmlformats.org/officeDocument/2006/relationships/tags" Target="../tags/tag129.xml"/><Relationship Id="rId2" Type="http://schemas.openxmlformats.org/officeDocument/2006/relationships/image" Target="../media/image33.png"/><Relationship Id="rId1" Type="http://schemas.openxmlformats.org/officeDocument/2006/relationships/tags" Target="../tags/tag128.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image" Target="../media/image39.png"/><Relationship Id="rId7" Type="http://schemas.openxmlformats.org/officeDocument/2006/relationships/tags" Target="../tags/tag134.xml"/><Relationship Id="rId6" Type="http://schemas.openxmlformats.org/officeDocument/2006/relationships/image" Target="../media/image38.png"/><Relationship Id="rId5" Type="http://schemas.openxmlformats.org/officeDocument/2006/relationships/tags" Target="../tags/tag133.xml"/><Relationship Id="rId4" Type="http://schemas.openxmlformats.org/officeDocument/2006/relationships/image" Target="../media/image37.png"/><Relationship Id="rId3" Type="http://schemas.openxmlformats.org/officeDocument/2006/relationships/tags" Target="../tags/tag132.xml"/><Relationship Id="rId2" Type="http://schemas.openxmlformats.org/officeDocument/2006/relationships/image" Target="../media/image36.png"/><Relationship Id="rId1" Type="http://schemas.openxmlformats.org/officeDocument/2006/relationships/tags" Target="../tags/tag13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image" Target="../media/image40.png"/><Relationship Id="rId1" Type="http://schemas.openxmlformats.org/officeDocument/2006/relationships/tags" Target="../tags/tag13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41.png"/><Relationship Id="rId1" Type="http://schemas.openxmlformats.org/officeDocument/2006/relationships/tags" Target="../tags/tag136.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image" Target="../media/image43.png"/><Relationship Id="rId3" Type="http://schemas.openxmlformats.org/officeDocument/2006/relationships/tags" Target="../tags/tag138.xml"/><Relationship Id="rId2" Type="http://schemas.openxmlformats.org/officeDocument/2006/relationships/image" Target="../media/image42.png"/><Relationship Id="rId1" Type="http://schemas.openxmlformats.org/officeDocument/2006/relationships/tags" Target="../tags/tag13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44.png"/><Relationship Id="rId1" Type="http://schemas.openxmlformats.org/officeDocument/2006/relationships/tags" Target="../tags/tag13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45.png"/><Relationship Id="rId1" Type="http://schemas.openxmlformats.org/officeDocument/2006/relationships/tags" Target="../tags/tag140.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143.xml"/><Relationship Id="rId4" Type="http://schemas.openxmlformats.org/officeDocument/2006/relationships/image" Target="../media/image47.png"/><Relationship Id="rId3" Type="http://schemas.openxmlformats.org/officeDocument/2006/relationships/tags" Target="../tags/tag142.xml"/><Relationship Id="rId2" Type="http://schemas.openxmlformats.org/officeDocument/2006/relationships/image" Target="../media/image46.png"/><Relationship Id="rId1" Type="http://schemas.openxmlformats.org/officeDocument/2006/relationships/tags" Target="../tags/tag14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48.png"/><Relationship Id="rId1" Type="http://schemas.openxmlformats.org/officeDocument/2006/relationships/tags" Target="../tags/tag14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49.png"/><Relationship Id="rId1" Type="http://schemas.openxmlformats.org/officeDocument/2006/relationships/tags" Target="../tags/tag14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50.png"/><Relationship Id="rId1" Type="http://schemas.openxmlformats.org/officeDocument/2006/relationships/tags" Target="../tags/tag14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51.png"/><Relationship Id="rId1" Type="http://schemas.openxmlformats.org/officeDocument/2006/relationships/tags" Target="../tags/tag14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52.png"/><Relationship Id="rId1" Type="http://schemas.openxmlformats.org/officeDocument/2006/relationships/tags" Target="../tags/tag148.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image" Target="../media/image54.png"/><Relationship Id="rId3" Type="http://schemas.openxmlformats.org/officeDocument/2006/relationships/tags" Target="../tags/tag150.xml"/><Relationship Id="rId2" Type="http://schemas.openxmlformats.org/officeDocument/2006/relationships/image" Target="../media/image53.png"/><Relationship Id="rId1" Type="http://schemas.openxmlformats.org/officeDocument/2006/relationships/tags" Target="../tags/tag14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55.png"/><Relationship Id="rId1" Type="http://schemas.openxmlformats.org/officeDocument/2006/relationships/tags" Target="../tags/tag151.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56.png"/><Relationship Id="rId1" Type="http://schemas.openxmlformats.org/officeDocument/2006/relationships/tags" Target="../tags/tag15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57.png"/><Relationship Id="rId1" Type="http://schemas.openxmlformats.org/officeDocument/2006/relationships/tags" Target="../tags/tag153.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58.png"/><Relationship Id="rId1" Type="http://schemas.openxmlformats.org/officeDocument/2006/relationships/tags" Target="../tags/tag154.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59.png"/><Relationship Id="rId1" Type="http://schemas.openxmlformats.org/officeDocument/2006/relationships/tags" Target="../tags/tag155.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60.png"/><Relationship Id="rId1" Type="http://schemas.openxmlformats.org/officeDocument/2006/relationships/tags" Target="../tags/tag156.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61.png"/><Relationship Id="rId1" Type="http://schemas.openxmlformats.org/officeDocument/2006/relationships/tags" Target="../tags/tag15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62.png"/><Relationship Id="rId1" Type="http://schemas.openxmlformats.org/officeDocument/2006/relationships/tags" Target="../tags/tag158.xml"/></Relationships>
</file>

<file path=ppt/slides/_rels/slide48.xml.rels><?xml version="1.0" encoding="UTF-8" standalone="yes"?>
<Relationships xmlns="http://schemas.openxmlformats.org/package/2006/relationships"><Relationship Id="rId7" Type="http://schemas.openxmlformats.org/officeDocument/2006/relationships/slideLayout" Target="../slideLayouts/slideLayout11.xml"/><Relationship Id="rId6" Type="http://schemas.openxmlformats.org/officeDocument/2006/relationships/image" Target="../media/image65.png"/><Relationship Id="rId5" Type="http://schemas.openxmlformats.org/officeDocument/2006/relationships/tags" Target="../tags/tag161.xml"/><Relationship Id="rId4" Type="http://schemas.openxmlformats.org/officeDocument/2006/relationships/image" Target="../media/image64.png"/><Relationship Id="rId3" Type="http://schemas.openxmlformats.org/officeDocument/2006/relationships/tags" Target="../tags/tag160.xml"/><Relationship Id="rId2" Type="http://schemas.openxmlformats.org/officeDocument/2006/relationships/image" Target="../media/image63.png"/><Relationship Id="rId1" Type="http://schemas.openxmlformats.org/officeDocument/2006/relationships/tags" Target="../tags/tag159.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66.png"/><Relationship Id="rId1" Type="http://schemas.openxmlformats.org/officeDocument/2006/relationships/tags" Target="../tags/tag16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8.png"/><Relationship Id="rId1" Type="http://schemas.openxmlformats.org/officeDocument/2006/relationships/tags" Target="../tags/tag99.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67.png"/><Relationship Id="rId1" Type="http://schemas.openxmlformats.org/officeDocument/2006/relationships/tags" Target="../tags/tag163.xml"/></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image" Target="../media/image69.png"/><Relationship Id="rId3" Type="http://schemas.openxmlformats.org/officeDocument/2006/relationships/tags" Target="../tags/tag165.xml"/><Relationship Id="rId2" Type="http://schemas.openxmlformats.org/officeDocument/2006/relationships/image" Target="../media/image68.png"/><Relationship Id="rId1" Type="http://schemas.openxmlformats.org/officeDocument/2006/relationships/tags" Target="../tags/tag164.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70.png"/><Relationship Id="rId1" Type="http://schemas.openxmlformats.org/officeDocument/2006/relationships/tags" Target="../tags/tag166.xml"/></Relationships>
</file>

<file path=ppt/slides/_rels/slide53.xml.rels><?xml version="1.0" encoding="UTF-8" standalone="yes"?>
<Relationships xmlns="http://schemas.openxmlformats.org/package/2006/relationships"><Relationship Id="rId7" Type="http://schemas.openxmlformats.org/officeDocument/2006/relationships/slideLayout" Target="../slideLayouts/slideLayout11.xml"/><Relationship Id="rId6" Type="http://schemas.openxmlformats.org/officeDocument/2006/relationships/image" Target="../media/image73.png"/><Relationship Id="rId5" Type="http://schemas.openxmlformats.org/officeDocument/2006/relationships/tags" Target="../tags/tag169.xml"/><Relationship Id="rId4" Type="http://schemas.openxmlformats.org/officeDocument/2006/relationships/image" Target="../media/image72.png"/><Relationship Id="rId3" Type="http://schemas.openxmlformats.org/officeDocument/2006/relationships/tags" Target="../tags/tag168.xml"/><Relationship Id="rId2" Type="http://schemas.openxmlformats.org/officeDocument/2006/relationships/image" Target="../media/image71.png"/><Relationship Id="rId1" Type="http://schemas.openxmlformats.org/officeDocument/2006/relationships/tags" Target="../tags/tag16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8.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4.png"/><Relationship Id="rId1" Type="http://schemas.openxmlformats.org/officeDocument/2006/relationships/tags" Target="../tags/tag170.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5.png"/><Relationship Id="rId1" Type="http://schemas.openxmlformats.org/officeDocument/2006/relationships/tags" Target="../tags/tag171.xml"/></Relationships>
</file>

<file path=ppt/slides/_rels/slide57.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78.png"/><Relationship Id="rId5" Type="http://schemas.openxmlformats.org/officeDocument/2006/relationships/tags" Target="../tags/tag174.xml"/><Relationship Id="rId4" Type="http://schemas.openxmlformats.org/officeDocument/2006/relationships/image" Target="../media/image77.png"/><Relationship Id="rId3" Type="http://schemas.openxmlformats.org/officeDocument/2006/relationships/tags" Target="../tags/tag173.xml"/><Relationship Id="rId2" Type="http://schemas.openxmlformats.org/officeDocument/2006/relationships/image" Target="../media/image76.png"/><Relationship Id="rId1" Type="http://schemas.openxmlformats.org/officeDocument/2006/relationships/tags" Target="../tags/tag172.xml"/></Relationships>
</file>

<file path=ppt/slides/_rels/slide5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80.png"/><Relationship Id="rId3" Type="http://schemas.openxmlformats.org/officeDocument/2006/relationships/tags" Target="../tags/tag176.xml"/><Relationship Id="rId2" Type="http://schemas.openxmlformats.org/officeDocument/2006/relationships/image" Target="../media/image79.png"/><Relationship Id="rId1" Type="http://schemas.openxmlformats.org/officeDocument/2006/relationships/tags" Target="../tags/tag175.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1.png"/><Relationship Id="rId1" Type="http://schemas.openxmlformats.org/officeDocument/2006/relationships/tags" Target="../tags/tag17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4.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2.png"/><Relationship Id="rId1" Type="http://schemas.openxmlformats.org/officeDocument/2006/relationships/tags" Target="../tags/tag178.xml"/></Relationships>
</file>

<file path=ppt/slides/_rels/slide6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84.png"/><Relationship Id="rId3" Type="http://schemas.openxmlformats.org/officeDocument/2006/relationships/tags" Target="../tags/tag180.xml"/><Relationship Id="rId2" Type="http://schemas.openxmlformats.org/officeDocument/2006/relationships/image" Target="../media/image83.png"/><Relationship Id="rId1" Type="http://schemas.openxmlformats.org/officeDocument/2006/relationships/tags" Target="../tags/tag179.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5.png"/><Relationship Id="rId1" Type="http://schemas.openxmlformats.org/officeDocument/2006/relationships/tags" Target="../tags/tag181.xml"/></Relationships>
</file>

<file path=ppt/slides/_rels/slide63.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87.png"/><Relationship Id="rId3" Type="http://schemas.openxmlformats.org/officeDocument/2006/relationships/tags" Target="../tags/tag183.xml"/><Relationship Id="rId2" Type="http://schemas.openxmlformats.org/officeDocument/2006/relationships/image" Target="../media/image86.png"/><Relationship Id="rId1" Type="http://schemas.openxmlformats.org/officeDocument/2006/relationships/tags" Target="../tags/tag18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8.png"/><Relationship Id="rId1" Type="http://schemas.openxmlformats.org/officeDocument/2006/relationships/tags" Target="../tags/tag184.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9.png"/><Relationship Id="rId1" Type="http://schemas.openxmlformats.org/officeDocument/2006/relationships/tags" Target="../tags/tag185.xml"/></Relationships>
</file>

<file path=ppt/slides/_rels/slide66.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92.png"/><Relationship Id="rId5" Type="http://schemas.openxmlformats.org/officeDocument/2006/relationships/tags" Target="../tags/tag188.xml"/><Relationship Id="rId4" Type="http://schemas.openxmlformats.org/officeDocument/2006/relationships/image" Target="../media/image91.png"/><Relationship Id="rId3" Type="http://schemas.openxmlformats.org/officeDocument/2006/relationships/tags" Target="../tags/tag187.xml"/><Relationship Id="rId2" Type="http://schemas.openxmlformats.org/officeDocument/2006/relationships/image" Target="../media/image90.png"/><Relationship Id="rId1" Type="http://schemas.openxmlformats.org/officeDocument/2006/relationships/tags" Target="../tags/tag186.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3.png"/><Relationship Id="rId1" Type="http://schemas.openxmlformats.org/officeDocument/2006/relationships/tags" Target="../tags/tag189.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4.png"/><Relationship Id="rId1" Type="http://schemas.openxmlformats.org/officeDocument/2006/relationships/tags" Target="../tags/tag190.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5.png"/><Relationship Id="rId1" Type="http://schemas.openxmlformats.org/officeDocument/2006/relationships/tags" Target="../tags/tag191.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7.xml"/><Relationship Id="rId4" Type="http://schemas.openxmlformats.org/officeDocument/2006/relationships/image" Target="../media/image10.png"/><Relationship Id="rId3" Type="http://schemas.openxmlformats.org/officeDocument/2006/relationships/tags" Target="../tags/tag101.xml"/><Relationship Id="rId2" Type="http://schemas.openxmlformats.org/officeDocument/2006/relationships/image" Target="../media/image9.png"/><Relationship Id="rId1" Type="http://schemas.openxmlformats.org/officeDocument/2006/relationships/tags" Target="../tags/tag100.xml"/></Relationships>
</file>

<file path=ppt/slides/_rels/slide70.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97.png"/><Relationship Id="rId3" Type="http://schemas.openxmlformats.org/officeDocument/2006/relationships/tags" Target="../tags/tag193.xml"/><Relationship Id="rId2" Type="http://schemas.openxmlformats.org/officeDocument/2006/relationships/image" Target="../media/image96.png"/><Relationship Id="rId1" Type="http://schemas.openxmlformats.org/officeDocument/2006/relationships/tags" Target="../tags/tag192.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8.png"/><Relationship Id="rId1" Type="http://schemas.openxmlformats.org/officeDocument/2006/relationships/tags" Target="../tags/tag194.xml"/></Relationships>
</file>

<file path=ppt/slides/_rels/slide7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00.png"/><Relationship Id="rId3" Type="http://schemas.openxmlformats.org/officeDocument/2006/relationships/tags" Target="../tags/tag196.xml"/><Relationship Id="rId2" Type="http://schemas.openxmlformats.org/officeDocument/2006/relationships/image" Target="../media/image99.png"/><Relationship Id="rId1" Type="http://schemas.openxmlformats.org/officeDocument/2006/relationships/tags" Target="../tags/tag195.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1.png"/><Relationship Id="rId1" Type="http://schemas.openxmlformats.org/officeDocument/2006/relationships/tags" Target="../tags/tag197.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2.png"/><Relationship Id="rId1" Type="http://schemas.openxmlformats.org/officeDocument/2006/relationships/tags" Target="../tags/tag198.xml"/></Relationships>
</file>

<file path=ppt/slides/_rels/slide7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06.png"/><Relationship Id="rId7" Type="http://schemas.openxmlformats.org/officeDocument/2006/relationships/tags" Target="../tags/tag202.xml"/><Relationship Id="rId6" Type="http://schemas.openxmlformats.org/officeDocument/2006/relationships/image" Target="../media/image105.png"/><Relationship Id="rId5" Type="http://schemas.openxmlformats.org/officeDocument/2006/relationships/tags" Target="../tags/tag201.xml"/><Relationship Id="rId4" Type="http://schemas.openxmlformats.org/officeDocument/2006/relationships/image" Target="../media/image104.png"/><Relationship Id="rId3" Type="http://schemas.openxmlformats.org/officeDocument/2006/relationships/tags" Target="../tags/tag200.xml"/><Relationship Id="rId2" Type="http://schemas.openxmlformats.org/officeDocument/2006/relationships/image" Target="../media/image103.png"/><Relationship Id="rId1" Type="http://schemas.openxmlformats.org/officeDocument/2006/relationships/tags" Target="../tags/tag199.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9.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7.png"/><Relationship Id="rId1" Type="http://schemas.openxmlformats.org/officeDocument/2006/relationships/tags" Target="../tags/tag203.xml"/></Relationships>
</file>

<file path=ppt/slides/_rels/slide78.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09.png"/><Relationship Id="rId3" Type="http://schemas.openxmlformats.org/officeDocument/2006/relationships/tags" Target="../tags/tag205.xml"/><Relationship Id="rId2" Type="http://schemas.openxmlformats.org/officeDocument/2006/relationships/image" Target="../media/image108.png"/><Relationship Id="rId1" Type="http://schemas.openxmlformats.org/officeDocument/2006/relationships/tags" Target="../tags/tag204.xml"/></Relationships>
</file>

<file path=ppt/slides/_rels/slide79.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11.png"/><Relationship Id="rId3" Type="http://schemas.openxmlformats.org/officeDocument/2006/relationships/tags" Target="../tags/tag207.xml"/><Relationship Id="rId2" Type="http://schemas.openxmlformats.org/officeDocument/2006/relationships/image" Target="../media/image110.png"/><Relationship Id="rId1" Type="http://schemas.openxmlformats.org/officeDocument/2006/relationships/tags" Target="../tags/tag206.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7.xml"/><Relationship Id="rId6" Type="http://schemas.openxmlformats.org/officeDocument/2006/relationships/image" Target="../media/image13.png"/><Relationship Id="rId5" Type="http://schemas.openxmlformats.org/officeDocument/2006/relationships/tags" Target="../tags/tag104.xml"/><Relationship Id="rId4" Type="http://schemas.openxmlformats.org/officeDocument/2006/relationships/image" Target="../media/image12.png"/><Relationship Id="rId3" Type="http://schemas.openxmlformats.org/officeDocument/2006/relationships/tags" Target="../tags/tag103.xml"/><Relationship Id="rId2" Type="http://schemas.openxmlformats.org/officeDocument/2006/relationships/image" Target="../media/image11.png"/><Relationship Id="rId1" Type="http://schemas.openxmlformats.org/officeDocument/2006/relationships/tags" Target="../tags/tag10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2.png"/><Relationship Id="rId1" Type="http://schemas.openxmlformats.org/officeDocument/2006/relationships/tags" Target="../tags/tag208.xml"/></Relationships>
</file>

<file path=ppt/slides/_rels/slide81.xml.rels><?xml version="1.0" encoding="UTF-8" standalone="yes"?>
<Relationships xmlns="http://schemas.openxmlformats.org/package/2006/relationships"><Relationship Id="rId6" Type="http://schemas.openxmlformats.org/officeDocument/2006/relationships/slideLayout" Target="../slideLayouts/slideLayout15.xml"/><Relationship Id="rId5" Type="http://schemas.openxmlformats.org/officeDocument/2006/relationships/themeOverride" Target="../theme/themeOverride10.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14.png"/><Relationship Id="rId1" Type="http://schemas.openxmlformats.org/officeDocument/2006/relationships/tags" Target="../tags/tag1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15363" name="组合 4"/>
          <p:cNvGrpSpPr/>
          <p:nvPr/>
        </p:nvGrpSpPr>
        <p:grpSpPr bwMode="auto">
          <a:xfrm>
            <a:off x="0" y="333375"/>
            <a:ext cx="1489075" cy="419100"/>
            <a:chOff x="0" y="0"/>
            <a:chExt cx="1489439" cy="419100"/>
          </a:xfrm>
        </p:grpSpPr>
        <p:sp>
          <p:nvSpPr>
            <p:cNvPr id="15377"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8"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9"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5364" name="矩形 8"/>
          <p:cNvSpPr/>
          <p:nvPr/>
        </p:nvSpPr>
        <p:spPr bwMode="auto">
          <a:xfrm>
            <a:off x="4686300" y="2134394"/>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5" name="矩形 9"/>
          <p:cNvSpPr>
            <a:spLocks noChangeArrowheads="1"/>
          </p:cNvSpPr>
          <p:nvPr/>
        </p:nvSpPr>
        <p:spPr bwMode="auto">
          <a:xfrm>
            <a:off x="12020550" y="2143919"/>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6" name="等腰三角形 11"/>
          <p:cNvSpPr/>
          <p:nvPr/>
        </p:nvSpPr>
        <p:spPr bwMode="auto">
          <a:xfrm>
            <a:off x="5895975" y="2143919"/>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7"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8"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9"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5370" name="组合 23"/>
          <p:cNvGrpSpPr/>
          <p:nvPr/>
        </p:nvGrpSpPr>
        <p:grpSpPr bwMode="auto">
          <a:xfrm>
            <a:off x="5705475" y="2623344"/>
            <a:ext cx="885825" cy="887412"/>
            <a:chOff x="0" y="0"/>
            <a:chExt cx="1236662" cy="1236662"/>
          </a:xfrm>
        </p:grpSpPr>
        <p:pic>
          <p:nvPicPr>
            <p:cNvPr id="15375"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15373"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7"/>
          <p:cNvSpPr txBox="1">
            <a:spLocks noChangeArrowheads="1"/>
          </p:cNvSpPr>
          <p:nvPr/>
        </p:nvSpPr>
        <p:spPr bwMode="auto">
          <a:xfrm>
            <a:off x="6998085" y="2578533"/>
            <a:ext cx="4342633" cy="92202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5400" b="1" dirty="0">
                <a:solidFill>
                  <a:schemeClr val="bg1"/>
                </a:solidFill>
                <a:latin typeface="微软雅黑" panose="020B0503020204020204" pitchFamily="34" charset="-122"/>
                <a:ea typeface="微软雅黑" panose="020B0503020204020204" pitchFamily="34" charset="-122"/>
              </a:rPr>
              <a:t>特征筛选</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429125" y="925830"/>
            <a:ext cx="2904490" cy="583565"/>
          </a:xfrm>
          <a:prstGeom prst="rect">
            <a:avLst/>
          </a:prstGeom>
          <a:noFill/>
        </p:spPr>
        <p:txBody>
          <a:bodyPr wrap="square" rtlCol="0">
            <a:spAutoFit/>
          </a:bodyPr>
          <a:p>
            <a:r>
              <a:rPr lang="zh-CN" altLang="en-US" sz="3200" b="1">
                <a:solidFill>
                  <a:srgbClr val="C00000"/>
                </a:solidFill>
                <a:latin typeface="楷体" panose="02010609060101010101" pitchFamily="49" charset="-122"/>
                <a:ea typeface="楷体" panose="02010609060101010101" pitchFamily="49" charset="-122"/>
              </a:rPr>
              <a:t>边际极大似然</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574040" y="1824990"/>
            <a:ext cx="10614025" cy="3669665"/>
          </a:xfrm>
          <a:prstGeom prst="rect">
            <a:avLst/>
          </a:prstGeom>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329565" y="1159510"/>
            <a:ext cx="10226675" cy="5201285"/>
          </a:xfrm>
          <a:prstGeom prst="rect">
            <a:avLst/>
          </a:prstGeom>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429125" y="925830"/>
            <a:ext cx="2904490" cy="583565"/>
          </a:xfrm>
          <a:prstGeom prst="rect">
            <a:avLst/>
          </a:prstGeom>
          <a:noFill/>
        </p:spPr>
        <p:txBody>
          <a:bodyPr wrap="square" rtlCol="0">
            <a:spAutoFit/>
          </a:bodyPr>
          <a:p>
            <a:r>
              <a:rPr lang="zh-CN" altLang="en-US" sz="3200" b="1">
                <a:solidFill>
                  <a:srgbClr val="C00000"/>
                </a:solidFill>
                <a:latin typeface="楷体" panose="02010609060101010101" pitchFamily="49" charset="-122"/>
                <a:ea typeface="楷体" panose="02010609060101010101" pitchFamily="49" charset="-122"/>
              </a:rPr>
              <a:t>边际非参估计</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1364615" y="1509395"/>
            <a:ext cx="9358630" cy="4276725"/>
          </a:xfrm>
          <a:prstGeom prst="rect">
            <a:avLst/>
          </a:prstGeom>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rcRect r="-1107" b="31047"/>
          <a:stretch>
            <a:fillRect/>
          </a:stretch>
        </p:blipFill>
        <p:spPr>
          <a:xfrm>
            <a:off x="845185" y="1282700"/>
            <a:ext cx="10440035" cy="3032125"/>
          </a:xfrm>
          <a:prstGeom prst="rect">
            <a:avLst/>
          </a:prstGeom>
        </p:spPr>
      </p:pic>
      <p:pic>
        <p:nvPicPr>
          <p:cNvPr id="2" name="图片 1"/>
          <p:cNvPicPr>
            <a:picLocks noChangeAspect="1"/>
          </p:cNvPicPr>
          <p:nvPr>
            <p:custDataLst>
              <p:tags r:id="rId3"/>
            </p:custDataLst>
          </p:nvPr>
        </p:nvPicPr>
        <p:blipFill>
          <a:blip r:embed="rId2"/>
          <a:srcRect t="69040" r="17213"/>
          <a:stretch>
            <a:fillRect/>
          </a:stretch>
        </p:blipFill>
        <p:spPr>
          <a:xfrm>
            <a:off x="972185" y="4445635"/>
            <a:ext cx="8548370" cy="1361440"/>
          </a:xfrm>
          <a:prstGeom prst="rect">
            <a:avLst/>
          </a:prstGeom>
        </p:spPr>
      </p:pic>
      <p:pic>
        <p:nvPicPr>
          <p:cNvPr id="4" name="图片 3"/>
          <p:cNvPicPr>
            <a:picLocks noChangeAspect="1"/>
          </p:cNvPicPr>
          <p:nvPr>
            <p:custDataLst>
              <p:tags r:id="rId4"/>
            </p:custDataLst>
          </p:nvPr>
        </p:nvPicPr>
        <p:blipFill>
          <a:blip r:embed="rId5"/>
          <a:stretch>
            <a:fillRect/>
          </a:stretch>
        </p:blipFill>
        <p:spPr>
          <a:xfrm>
            <a:off x="898525" y="5845810"/>
            <a:ext cx="8364220" cy="434975"/>
          </a:xfrm>
          <a:prstGeom prst="rect">
            <a:avLst/>
          </a:prstGeom>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391795" y="1181100"/>
            <a:ext cx="1885950" cy="36195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2206625" y="1228725"/>
            <a:ext cx="5772150" cy="314325"/>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2770505" y="1692275"/>
            <a:ext cx="3465195" cy="615315"/>
          </a:xfrm>
          <a:prstGeom prst="rect">
            <a:avLst/>
          </a:prstGeom>
        </p:spPr>
      </p:pic>
      <p:pic>
        <p:nvPicPr>
          <p:cNvPr id="7" name="图片 6"/>
          <p:cNvPicPr>
            <a:picLocks noChangeAspect="1"/>
          </p:cNvPicPr>
          <p:nvPr>
            <p:custDataLst>
              <p:tags r:id="rId7"/>
            </p:custDataLst>
          </p:nvPr>
        </p:nvPicPr>
        <p:blipFill>
          <a:blip r:embed="rId8"/>
          <a:stretch>
            <a:fillRect/>
          </a:stretch>
        </p:blipFill>
        <p:spPr>
          <a:xfrm>
            <a:off x="391795" y="2372995"/>
            <a:ext cx="9382760" cy="3352165"/>
          </a:xfrm>
          <a:prstGeom prst="rect">
            <a:avLst/>
          </a:prstGeom>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02920" y="1205230"/>
            <a:ext cx="9776460" cy="4794885"/>
          </a:xfrm>
          <a:prstGeom prst="rect">
            <a:avLst/>
          </a:prstGeom>
        </p:spPr>
      </p:pic>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3</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418080" y="3804285"/>
            <a:ext cx="7331075"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基于边际相关系数的特征筛选</a:t>
            </a:r>
            <a:r>
              <a:rPr lang="en-US" altLang="zh-CN" sz="4000" b="1" dirty="0">
                <a:solidFill>
                  <a:schemeClr val="bg2">
                    <a:lumMod val="50000"/>
                  </a:schemeClr>
                </a:solidFill>
                <a:latin typeface="+mn-lt"/>
                <a:cs typeface="Times New Roman" panose="02020603050405020304" pitchFamily="18" charset="0"/>
              </a:rPr>
              <a:t>        </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4212590" y="1004570"/>
            <a:ext cx="4028440" cy="583565"/>
          </a:xfrm>
          <a:prstGeom prst="rect">
            <a:avLst/>
          </a:prstGeom>
          <a:noFill/>
        </p:spPr>
        <p:txBody>
          <a:bodyPr wrap="square" rtlCol="0">
            <a:spAutoFit/>
          </a:bodyPr>
          <a:p>
            <a:r>
              <a:rPr lang="zh-CN" altLang="en-US" sz="3200" b="1">
                <a:solidFill>
                  <a:srgbClr val="C00000"/>
                </a:solidFill>
                <a:latin typeface="楷体" panose="02010609060101010101" pitchFamily="49" charset="-122"/>
                <a:ea typeface="楷体" panose="02010609060101010101" pitchFamily="49" charset="-122"/>
              </a:rPr>
              <a:t>广义和秩相关系数</a:t>
            </a:r>
            <a:endParaRPr lang="zh-CN" altLang="en-US" sz="3200" b="1">
              <a:solidFill>
                <a:srgbClr val="C00000"/>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4" name="文本框 3"/>
              <p:cNvSpPr txBox="1"/>
              <p:nvPr/>
            </p:nvSpPr>
            <p:spPr>
              <a:xfrm>
                <a:off x="440055" y="1364615"/>
                <a:ext cx="10621645" cy="3171190"/>
              </a:xfrm>
              <a:prstGeom prst="rect">
                <a:avLst/>
              </a:prstGeom>
              <a:noFill/>
            </p:spPr>
            <p:txBody>
              <a:bodyPr wrap="square" rtlCol="0" anchor="t">
                <a:spAutoFit/>
              </a:bodyPr>
              <a:p>
                <a:endParaRPr lang="zh-CN" altLang="en-US" sz="2000">
                  <a:latin typeface="楷体" panose="02010609060101010101" pitchFamily="49" charset="-122"/>
                  <a:ea typeface="楷体" panose="02010609060101010101" pitchFamily="49" charset="-122"/>
                  <a:cs typeface="楷体" panose="02010609060101010101" pitchFamily="49" charset="-122"/>
                </a:endParaRPr>
              </a:p>
              <a:p>
                <a:r>
                  <a:rPr lang="en-US" altLang="zh-CN"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上一节中的 SIS 方法对于具有超高维预测变量的线性回归模型表现良好。众所周知，Pearson 相关系数是用来衡量线性相关性的。然而对于超高维数据要确定一个回归结构非常困难。如果线性模型指定错误，SIS 会失败，因为 Pearson 相关系数只能捕获每个预测变量和响应变量之间的线性关系。因此，SIS 最有可能错过一些非线性的重要预测变量, NIS 方法也需要可加性的条件。如果存在更加复杂的非线性关系，例如协变量外面是更加复杂且未知的函数变换等，NIS 的特征筛选效果也好。因此，这促使我们需要将转换后的协变量和响应变量之间的 Pearson 相关系数计算出来，视为边际筛选统计量进行特征筛选。</a:t>
                </a:r>
                <a:endParaRPr lang="zh-CN" altLang="en-US" sz="2000">
                  <a:latin typeface="楷体" panose="02010609060101010101" pitchFamily="49" charset="-122"/>
                  <a:ea typeface="楷体" panose="02010609060101010101" pitchFamily="49" charset="-122"/>
                  <a:cs typeface="楷体" panose="02010609060101010101" pitchFamily="49" charset="-122"/>
                </a:endParaRPr>
              </a:p>
              <a:p>
                <a:r>
                  <a:rPr lang="en-US" altLang="zh-CN"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为了捕获这种类型的非线性，Hall 和 Miller [</a:t>
                </a:r>
                <a:r>
                  <a:rPr lang="en-US" altLang="zh-CN" sz="2000">
                    <a:latin typeface="楷体" panose="02010609060101010101" pitchFamily="49" charset="-122"/>
                    <a:ea typeface="楷体" panose="02010609060101010101" pitchFamily="49" charset="-122"/>
                    <a:cs typeface="楷体" panose="02010609060101010101" pitchFamily="49" charset="-122"/>
                  </a:rPr>
                  <a:t>93</a:t>
                </a:r>
                <a:r>
                  <a:rPr lang="zh-CN" altLang="en-US" sz="2000">
                    <a:latin typeface="楷体" panose="02010609060101010101" pitchFamily="49" charset="-122"/>
                    <a:ea typeface="楷体" panose="02010609060101010101" pitchFamily="49" charset="-122"/>
                    <a:cs typeface="楷体" panose="02010609060101010101" pitchFamily="49" charset="-122"/>
                  </a:rPr>
                  <a:t>] 定义第j个预测变量</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𝑗</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和Y的广义相关系数为：</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4" name="文本框 3"/>
              <p:cNvSpPr txBox="1">
                <a:spLocks noRot="1" noChangeAspect="1" noMove="1" noResize="1" noEditPoints="1" noAdjustHandles="1" noChangeArrowheads="1" noChangeShapeType="1" noTextEdit="1"/>
              </p:cNvSpPr>
              <p:nvPr/>
            </p:nvSpPr>
            <p:spPr>
              <a:xfrm>
                <a:off x="440055" y="1364615"/>
                <a:ext cx="10621645" cy="3171190"/>
              </a:xfrm>
              <a:prstGeom prst="rect">
                <a:avLst/>
              </a:prstGeom>
              <a:blipFill rotWithShape="1">
                <a:blip r:embed="rId2"/>
                <a:stretch>
                  <a:fillRect/>
                </a:stretch>
              </a:blipFill>
            </p:spPr>
            <p:txBody>
              <a:bodyPr/>
              <a:lstStyle/>
              <a:p>
                <a:r>
                  <a:rPr lang="zh-CN" altLang="en-US">
                    <a:noFill/>
                  </a:rPr>
                  <a:t> </a:t>
                </a:r>
              </a:p>
            </p:txBody>
          </p:sp>
        </mc:Fallback>
      </mc:AlternateContent>
      <p:pic>
        <p:nvPicPr>
          <p:cNvPr id="5" name="图片 4"/>
          <p:cNvPicPr>
            <a:picLocks noChangeAspect="1"/>
          </p:cNvPicPr>
          <p:nvPr>
            <p:custDataLst>
              <p:tags r:id="rId3"/>
            </p:custDataLst>
          </p:nvPr>
        </p:nvPicPr>
        <p:blipFill>
          <a:blip r:embed="rId4"/>
          <a:stretch>
            <a:fillRect/>
          </a:stretch>
        </p:blipFill>
        <p:spPr>
          <a:xfrm>
            <a:off x="2990850" y="4309745"/>
            <a:ext cx="6210300" cy="942975"/>
          </a:xfrm>
          <a:prstGeom prst="rect">
            <a:avLst/>
          </a:prstGeom>
        </p:spPr>
      </p:pic>
      <mc:AlternateContent xmlns:mc="http://schemas.openxmlformats.org/markup-compatibility/2006">
        <mc:Choice xmlns:a14="http://schemas.microsoft.com/office/drawing/2010/main" Requires="a14">
          <p:sp>
            <p:nvSpPr>
              <p:cNvPr id="6" name="文本框 5"/>
              <p:cNvSpPr txBox="1"/>
              <p:nvPr/>
            </p:nvSpPr>
            <p:spPr>
              <a:xfrm>
                <a:off x="527685" y="5392420"/>
                <a:ext cx="10534015" cy="398780"/>
              </a:xfrm>
              <a:prstGeom prst="rect">
                <a:avLst/>
              </a:prstGeom>
              <a:noFill/>
            </p:spPr>
            <p:txBody>
              <a:bodyPr wrap="square" rtlCol="0" anchor="t">
                <a:spAutoFit/>
              </a:bodyPr>
              <a:p>
                <a:pPr algn="l">
                  <a:buClrTx/>
                  <a:buSzTx/>
                </a:pPr>
                <a:r>
                  <a:rPr lang="en-US" altLang="zh-CN"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其中</a:t>
                </a:r>
                <a14:m>
                  <m:oMath xmlns:m="http://schemas.openxmlformats.org/officeDocument/2006/math">
                    <m:r>
                      <a:rPr lang="en-US" altLang="zh-CN" sz="2000" i="1">
                        <a:latin typeface="Cambria Math" panose="02040503050406030204" pitchFamily="18" charset="0"/>
                        <a:ea typeface="楷体" panose="02010609060101010101" pitchFamily="49" charset="-122"/>
                        <a:cs typeface="Cambria Math" panose="02040503050406030204" pitchFamily="18" charset="0"/>
                      </a:rPr>
                      <m:t>𝛨</m:t>
                    </m:r>
                  </m:oMath>
                </a14:m>
                <a:r>
                  <a:rPr lang="zh-CN" altLang="en-US" sz="2000">
                    <a:latin typeface="楷体" panose="02010609060101010101" pitchFamily="49" charset="-122"/>
                    <a:ea typeface="楷体" panose="02010609060101010101" pitchFamily="49" charset="-122"/>
                    <a:cs typeface="楷体" panose="02010609060101010101" pitchFamily="49" charset="-122"/>
                  </a:rPr>
                  <a:t>是包含所有线性函数的一类函数，例如，它是一类给定次数的多项式函数。</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6" name="文本框 5"/>
              <p:cNvSpPr txBox="1">
                <a:spLocks noRot="1" noChangeAspect="1" noMove="1" noResize="1" noEditPoints="1" noAdjustHandles="1" noChangeArrowheads="1" noChangeShapeType="1" noTextEdit="1"/>
              </p:cNvSpPr>
              <p:nvPr/>
            </p:nvSpPr>
            <p:spPr>
              <a:xfrm>
                <a:off x="527685" y="5392420"/>
                <a:ext cx="10534015" cy="398780"/>
              </a:xfrm>
              <a:prstGeom prst="rect">
                <a:avLst/>
              </a:prstGeom>
              <a:blipFill rotWithShape="1">
                <a:blip r:embed="rId5"/>
                <a:stretch>
                  <a:fillRect/>
                </a:stretch>
              </a:blipFill>
            </p:spPr>
            <p:txBody>
              <a:bodyPr/>
              <a:lstStyle/>
              <a:p>
                <a:r>
                  <a:rPr lang="zh-CN" altLang="en-US">
                    <a:noFill/>
                  </a:rPr>
                  <a:t> </a:t>
                </a:r>
              </a:p>
            </p:txBody>
          </p:sp>
        </mc:Fallback>
      </mc:AlternateContent>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440690" y="1146810"/>
            <a:ext cx="9764395" cy="386715"/>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379095" y="1566545"/>
            <a:ext cx="9996170" cy="3968115"/>
          </a:xfrm>
          <a:prstGeom prst="rect">
            <a:avLst/>
          </a:prstGeom>
        </p:spPr>
      </p:pic>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rcRect t="23337" r="-608"/>
          <a:stretch>
            <a:fillRect/>
          </a:stretch>
        </p:blipFill>
        <p:spPr>
          <a:xfrm>
            <a:off x="621665" y="2384425"/>
            <a:ext cx="8715375" cy="3965575"/>
          </a:xfrm>
          <a:prstGeom prst="rect">
            <a:avLst/>
          </a:prstGeom>
        </p:spPr>
      </p:pic>
      <p:pic>
        <p:nvPicPr>
          <p:cNvPr id="2" name="图片 1"/>
          <p:cNvPicPr>
            <a:picLocks noChangeAspect="1"/>
          </p:cNvPicPr>
          <p:nvPr>
            <p:custDataLst>
              <p:tags r:id="rId3"/>
            </p:custDataLst>
          </p:nvPr>
        </p:nvPicPr>
        <p:blipFill>
          <a:blip r:embed="rId2"/>
          <a:srcRect r="-858" b="87908"/>
          <a:stretch>
            <a:fillRect/>
          </a:stretch>
        </p:blipFill>
        <p:spPr>
          <a:xfrm>
            <a:off x="748665" y="1304290"/>
            <a:ext cx="8736965" cy="625475"/>
          </a:xfrm>
          <a:prstGeom prst="rect">
            <a:avLst/>
          </a:prstGeom>
        </p:spPr>
      </p:pic>
      <p:pic>
        <p:nvPicPr>
          <p:cNvPr id="4" name="图片 3"/>
          <p:cNvPicPr>
            <a:picLocks noChangeAspect="1"/>
          </p:cNvPicPr>
          <p:nvPr>
            <p:custDataLst>
              <p:tags r:id="rId4"/>
            </p:custDataLst>
          </p:nvPr>
        </p:nvPicPr>
        <p:blipFill>
          <a:blip r:embed="rId2"/>
          <a:srcRect t="12092" r="15379" b="79119"/>
          <a:stretch>
            <a:fillRect/>
          </a:stretch>
        </p:blipFill>
        <p:spPr>
          <a:xfrm>
            <a:off x="748665" y="1929765"/>
            <a:ext cx="7330440" cy="454660"/>
          </a:xfrm>
          <a:prstGeom prst="rect">
            <a:avLst/>
          </a:prstGeom>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4470400" cy="6858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6388" name="组合 14"/>
          <p:cNvGrpSpPr/>
          <p:nvPr/>
        </p:nvGrpSpPr>
        <p:grpSpPr bwMode="auto">
          <a:xfrm>
            <a:off x="6892925" y="1507808"/>
            <a:ext cx="3789363" cy="723900"/>
            <a:chOff x="0" y="0"/>
            <a:chExt cx="3788681" cy="724147"/>
          </a:xfrm>
        </p:grpSpPr>
        <p:sp>
          <p:nvSpPr>
            <p:cNvPr id="16395" name="矩形 12"/>
            <p:cNvSpPr>
              <a:spLocks noChangeArrowheads="1"/>
            </p:cNvSpPr>
            <p:nvPr/>
          </p:nvSpPr>
          <p:spPr bwMode="auto">
            <a:xfrm>
              <a:off x="0" y="0"/>
              <a:ext cx="1092746" cy="61135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 </a:t>
              </a:r>
              <a:r>
                <a:rPr lang="zh-CN" altLang="en-US" b="1">
                  <a:solidFill>
                    <a:srgbClr val="FFFFFF"/>
                  </a:solidFill>
                  <a:latin typeface="微软雅黑" panose="020B0503020204020204" pitchFamily="34" charset="-122"/>
                  <a:ea typeface="微软雅黑" panose="020B0503020204020204" pitchFamily="34" charset="-122"/>
                </a:rPr>
                <a:t>目录</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7421" name="文本框 13"/>
            <p:cNvSpPr txBox="1">
              <a:spLocks noChangeArrowheads="1"/>
            </p:cNvSpPr>
            <p:nvPr/>
          </p:nvSpPr>
          <p:spPr bwMode="auto">
            <a:xfrm>
              <a:off x="1107876" y="201681"/>
              <a:ext cx="2680805" cy="5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413" name="文本框 15"/>
          <p:cNvSpPr txBox="1">
            <a:spLocks noChangeArrowheads="1"/>
          </p:cNvSpPr>
          <p:nvPr/>
        </p:nvSpPr>
        <p:spPr bwMode="auto">
          <a:xfrm>
            <a:off x="6892925" y="2509520"/>
            <a:ext cx="3783965"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一、简介</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4" name="文本框 16"/>
          <p:cNvSpPr txBox="1">
            <a:spLocks noChangeArrowheads="1"/>
          </p:cNvSpPr>
          <p:nvPr/>
        </p:nvSpPr>
        <p:spPr bwMode="auto">
          <a:xfrm>
            <a:off x="6892925" y="3154045"/>
            <a:ext cx="491617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二、基于边际模型的特征筛选</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5" name="文本框 17"/>
          <p:cNvSpPr txBox="1">
            <a:spLocks noChangeArrowheads="1"/>
          </p:cNvSpPr>
          <p:nvPr/>
        </p:nvSpPr>
        <p:spPr bwMode="auto">
          <a:xfrm>
            <a:off x="6892925" y="3767455"/>
            <a:ext cx="518922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三、基于边际相关系数的特征筛选</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6" name="文本框 18"/>
          <p:cNvSpPr txBox="1">
            <a:spLocks noChangeArrowheads="1"/>
          </p:cNvSpPr>
          <p:nvPr/>
        </p:nvSpPr>
        <p:spPr bwMode="auto">
          <a:xfrm>
            <a:off x="6892925" y="4380865"/>
            <a:ext cx="5043805"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四、高维分类数据的特征筛选</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394" name="直接连接符 22"/>
          <p:cNvCxnSpPr>
            <a:cxnSpLocks noChangeShapeType="1"/>
          </p:cNvCxnSpPr>
          <p:nvPr/>
        </p:nvCxnSpPr>
        <p:spPr bwMode="auto">
          <a:xfrm>
            <a:off x="6893202" y="2356168"/>
            <a:ext cx="3511550"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19" name="圆角矩形 7"/>
          <p:cNvSpPr>
            <a:spLocks noChangeArrowheads="1"/>
          </p:cNvSpPr>
          <p:nvPr/>
        </p:nvSpPr>
        <p:spPr bwMode="auto">
          <a:xfrm rot="2700000">
            <a:off x="331788" y="2235200"/>
            <a:ext cx="1250950" cy="12858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任意多边形 8"/>
          <p:cNvSpPr/>
          <p:nvPr/>
        </p:nvSpPr>
        <p:spPr bwMode="auto">
          <a:xfrm rot="2700000">
            <a:off x="-668338" y="4121150"/>
            <a:ext cx="1335088" cy="1335088"/>
          </a:xfrm>
          <a:custGeom>
            <a:avLst/>
            <a:gdLst>
              <a:gd name="T0" fmla="*/ 0 w 1335134"/>
              <a:gd name="T1" fmla="*/ 0 h 1335134"/>
              <a:gd name="T2" fmla="*/ 1058749 w 1335134"/>
              <a:gd name="T3" fmla="*/ 0 h 1335134"/>
              <a:gd name="T4" fmla="*/ 1334904 w 1335134"/>
              <a:gd name="T5" fmla="*/ 276155 h 1335134"/>
              <a:gd name="T6" fmla="*/ 1334904 w 1335134"/>
              <a:gd name="T7" fmla="*/ 1334904 h 1335134"/>
              <a:gd name="T8" fmla="*/ 0 w 1335134"/>
              <a:gd name="T9" fmla="*/ 0 h 1335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5134" h="1335134">
                <a:moveTo>
                  <a:pt x="0" y="0"/>
                </a:moveTo>
                <a:lnTo>
                  <a:pt x="1058929" y="0"/>
                </a:lnTo>
                <a:cubicBezTo>
                  <a:pt x="1211473" y="0"/>
                  <a:pt x="1335134" y="123661"/>
                  <a:pt x="1335134" y="276205"/>
                </a:cubicBezTo>
                <a:lnTo>
                  <a:pt x="1335134" y="133513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 name="圆角矩形 14"/>
          <p:cNvSpPr>
            <a:spLocks noChangeArrowheads="1"/>
          </p:cNvSpPr>
          <p:nvPr/>
        </p:nvSpPr>
        <p:spPr bwMode="auto">
          <a:xfrm rot="2700000">
            <a:off x="4763294" y="2721769"/>
            <a:ext cx="627063" cy="6445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圆角矩形 15"/>
          <p:cNvSpPr>
            <a:spLocks noChangeArrowheads="1"/>
          </p:cNvSpPr>
          <p:nvPr/>
        </p:nvSpPr>
        <p:spPr bwMode="auto">
          <a:xfrm rot="2700000">
            <a:off x="989807" y="3877469"/>
            <a:ext cx="503237" cy="517525"/>
          </a:xfrm>
          <a:prstGeom prst="roundRect">
            <a:avLst>
              <a:gd name="adj" fmla="val 16667"/>
            </a:avLst>
          </a:prstGeom>
          <a:solidFill>
            <a:srgbClr val="5E587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24" name="图片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3538" y="2036763"/>
            <a:ext cx="3103562"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4"/>
          <p:cNvSpPr/>
          <p:nvPr/>
        </p:nvSpPr>
        <p:spPr bwMode="auto">
          <a:xfrm>
            <a:off x="2046288" y="4291013"/>
            <a:ext cx="334962" cy="334962"/>
          </a:xfrm>
          <a:custGeom>
            <a:avLst/>
            <a:gdLst>
              <a:gd name="T0" fmla="*/ 0 w 175"/>
              <a:gd name="T1" fmla="*/ 2147483647 h 175"/>
              <a:gd name="T2" fmla="*/ 2147483647 w 175"/>
              <a:gd name="T3" fmla="*/ 2147483647 h 175"/>
              <a:gd name="T4" fmla="*/ 2147483647 w 175"/>
              <a:gd name="T5" fmla="*/ 2147483647 h 175"/>
              <a:gd name="T6" fmla="*/ 2147483647 w 175"/>
              <a:gd name="T7" fmla="*/ 0 h 175"/>
              <a:gd name="T8" fmla="*/ 0 w 175"/>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5">
                <a:moveTo>
                  <a:pt x="0" y="93"/>
                </a:moveTo>
                <a:lnTo>
                  <a:pt x="82" y="93"/>
                </a:lnTo>
                <a:lnTo>
                  <a:pt x="82" y="175"/>
                </a:lnTo>
                <a:lnTo>
                  <a:pt x="175" y="0"/>
                </a:lnTo>
                <a:lnTo>
                  <a:pt x="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文本框 18"/>
          <p:cNvSpPr txBox="1">
            <a:spLocks noChangeArrowheads="1"/>
          </p:cNvSpPr>
          <p:nvPr>
            <p:custDataLst>
              <p:tags r:id="rId2"/>
            </p:custDataLst>
          </p:nvPr>
        </p:nvSpPr>
        <p:spPr bwMode="auto">
          <a:xfrm>
            <a:off x="6892925" y="4994275"/>
            <a:ext cx="350139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五、</a:t>
            </a: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R</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语言实现</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文本框 18"/>
          <p:cNvSpPr txBox="1">
            <a:spLocks noChangeArrowheads="1"/>
          </p:cNvSpPr>
          <p:nvPr>
            <p:custDataLst>
              <p:tags r:id="rId3"/>
            </p:custDataLst>
          </p:nvPr>
        </p:nvSpPr>
        <p:spPr bwMode="auto">
          <a:xfrm>
            <a:off x="6892925" y="5607685"/>
            <a:ext cx="350139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六、</a:t>
            </a: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Python</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语言实现</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6892925" y="6221095"/>
            <a:ext cx="2799715" cy="491490"/>
          </a:xfrm>
          <a:prstGeom prst="rect">
            <a:avLst/>
          </a:prstGeom>
          <a:noFill/>
        </p:spPr>
        <p:txBody>
          <a:bodyPr wrap="square" rtlCol="0">
            <a:spAutoFit/>
          </a:bodyPr>
          <a:p>
            <a:pPr algn="l" eaLnBrk="1" hangingPunct="1">
              <a:buClrTx/>
              <a:buSzTx/>
              <a:defRPr/>
            </a:pP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七、练习</a:t>
            </a:r>
            <a:endPar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文本框 15"/>
          <p:cNvSpPr txBox="1">
            <a:spLocks noChangeArrowheads="1"/>
          </p:cNvSpPr>
          <p:nvPr/>
        </p:nvSpPr>
        <p:spPr bwMode="auto">
          <a:xfrm>
            <a:off x="6892925" y="2509520"/>
            <a:ext cx="3783965"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一、简介</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4212590" y="1004570"/>
            <a:ext cx="4028440" cy="583565"/>
          </a:xfrm>
          <a:prstGeom prst="rect">
            <a:avLst/>
          </a:prstGeom>
          <a:noFill/>
        </p:spPr>
        <p:txBody>
          <a:bodyPr wrap="square" rtlCol="0">
            <a:spAutoFit/>
          </a:bodyPr>
          <a:p>
            <a:r>
              <a:rPr lang="zh-CN" altLang="en-US" sz="3200" b="1">
                <a:solidFill>
                  <a:srgbClr val="C00000"/>
                </a:solidFill>
                <a:latin typeface="楷体" panose="02010609060101010101" pitchFamily="49" charset="-122"/>
                <a:ea typeface="楷体" panose="02010609060101010101" pitchFamily="49" charset="-122"/>
              </a:rPr>
              <a:t>确定独立秩筛选</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2"/>
            </p:custDataLst>
          </p:nvPr>
        </p:nvPicPr>
        <p:blipFill>
          <a:blip r:embed="rId3"/>
          <a:stretch>
            <a:fillRect/>
          </a:stretch>
        </p:blipFill>
        <p:spPr>
          <a:xfrm>
            <a:off x="1145540" y="1588135"/>
            <a:ext cx="9222740" cy="4615180"/>
          </a:xfrm>
          <a:prstGeom prst="rect">
            <a:avLst/>
          </a:prstGeom>
        </p:spPr>
      </p:pic>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969645" y="1191260"/>
            <a:ext cx="9258300" cy="4876800"/>
          </a:xfrm>
          <a:prstGeom prst="rect">
            <a:avLst/>
          </a:prstGeom>
        </p:spPr>
      </p:pic>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4456430" y="1065530"/>
            <a:ext cx="3025775" cy="583565"/>
          </a:xfrm>
          <a:prstGeom prst="rect">
            <a:avLst/>
          </a:prstGeom>
          <a:noFill/>
        </p:spPr>
        <p:txBody>
          <a:bodyPr wrap="square" rtlCol="0">
            <a:spAutoFit/>
          </a:bodyPr>
          <a:p>
            <a:r>
              <a:rPr lang="zh-CN" altLang="en-US" sz="3200" b="1">
                <a:solidFill>
                  <a:srgbClr val="C00000"/>
                </a:solidFill>
                <a:latin typeface="楷体" panose="02010609060101010101" pitchFamily="49" charset="-122"/>
                <a:ea typeface="楷体" panose="02010609060101010101" pitchFamily="49" charset="-122"/>
              </a:rPr>
              <a:t>距离相关系数</a:t>
            </a:r>
            <a:endParaRPr lang="zh-CN" altLang="en-US" sz="3200" b="1">
              <a:solidFill>
                <a:srgbClr val="C00000"/>
              </a:solidFill>
              <a:latin typeface="楷体" panose="02010609060101010101" pitchFamily="49" charset="-122"/>
              <a:ea typeface="楷体" panose="02010609060101010101" pitchFamily="49" charset="-122"/>
            </a:endParaRPr>
          </a:p>
        </p:txBody>
      </p:sp>
      <p:sp>
        <p:nvSpPr>
          <p:cNvPr id="4" name="文本框 3"/>
          <p:cNvSpPr txBox="1"/>
          <p:nvPr/>
        </p:nvSpPr>
        <p:spPr>
          <a:xfrm>
            <a:off x="815975" y="1910715"/>
            <a:ext cx="10368280" cy="4002405"/>
          </a:xfrm>
          <a:prstGeom prst="rect">
            <a:avLst/>
          </a:prstGeom>
          <a:noFill/>
        </p:spPr>
        <p:txBody>
          <a:bodyPr wrap="square" rtlCol="0" anchor="t">
            <a:noAutofit/>
          </a:bodyPr>
          <a:p>
            <a:r>
              <a:rPr lang="en-US" altLang="zh-CN" sz="2800">
                <a:latin typeface="楷体" panose="02010609060101010101" pitchFamily="49" charset="-122"/>
                <a:ea typeface="楷体" panose="02010609060101010101" pitchFamily="49" charset="-122"/>
                <a:cs typeface="楷体" panose="02010609060101010101" pitchFamily="49" charset="-122"/>
              </a:rPr>
              <a:t>    </a:t>
            </a:r>
            <a:r>
              <a:rPr lang="zh-CN" altLang="en-US" sz="2800">
                <a:latin typeface="楷体" panose="02010609060101010101" pitchFamily="49" charset="-122"/>
                <a:ea typeface="楷体" panose="02010609060101010101" pitchFamily="49" charset="-122"/>
                <a:cs typeface="楷体" panose="02010609060101010101" pitchFamily="49" charset="-122"/>
              </a:rPr>
              <a:t>这一章介绍另一种利用相关系数来有效地度量预测变量与响应变量之间的线性与非线性相关关系，来进行超高维数据的特征筛选。Li，Zhong 和 Zhu [</a:t>
            </a:r>
            <a:r>
              <a:rPr lang="en-US" altLang="zh-CN" sz="2800">
                <a:latin typeface="楷体" panose="02010609060101010101" pitchFamily="49" charset="-122"/>
                <a:ea typeface="楷体" panose="02010609060101010101" pitchFamily="49" charset="-122"/>
                <a:cs typeface="楷体" panose="02010609060101010101" pitchFamily="49" charset="-122"/>
              </a:rPr>
              <a:t>96</a:t>
            </a:r>
            <a:r>
              <a:rPr lang="zh-CN" altLang="en-US" sz="2800">
                <a:latin typeface="楷体" panose="02010609060101010101" pitchFamily="49" charset="-122"/>
                <a:ea typeface="楷体" panose="02010609060101010101" pitchFamily="49" charset="-122"/>
                <a:cs typeface="楷体" panose="02010609060101010101" pitchFamily="49" charset="-122"/>
              </a:rPr>
              <a:t>] 提出了一种基于距离相关系数筛选方法（DCS, Distance Correlation Screening）。前面介绍</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r>
              <a:rPr lang="zh-CN" altLang="en-US" sz="2800">
                <a:latin typeface="楷体" panose="02010609060101010101" pitchFamily="49" charset="-122"/>
                <a:ea typeface="楷体" panose="02010609060101010101" pitchFamily="49" charset="-122"/>
                <a:cs typeface="楷体" panose="02010609060101010101" pitchFamily="49" charset="-122"/>
              </a:rPr>
              <a:t>的 Pearson 相关系数、秩相关系数和广义相关系数仅仅定义了两个随机变量的相关关系，而距离相关系数是定义了两个不同维度的随机向量的关系。</a:t>
            </a: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rcRect r="12051"/>
          <a:stretch>
            <a:fillRect/>
          </a:stretch>
        </p:blipFill>
        <p:spPr>
          <a:xfrm>
            <a:off x="459740" y="1036320"/>
            <a:ext cx="6946900" cy="109283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398780" y="2028825"/>
            <a:ext cx="8133715" cy="4162425"/>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6467475" y="5838825"/>
            <a:ext cx="4019550" cy="352425"/>
          </a:xfrm>
          <a:prstGeom prst="rect">
            <a:avLst/>
          </a:prstGeom>
        </p:spPr>
      </p:pic>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475615" y="1102995"/>
            <a:ext cx="5052695" cy="38163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5458460" y="1025525"/>
            <a:ext cx="2124075" cy="400050"/>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475615" y="1617345"/>
            <a:ext cx="7210425" cy="342900"/>
          </a:xfrm>
          <a:prstGeom prst="rect">
            <a:avLst/>
          </a:prstGeom>
        </p:spPr>
      </p:pic>
      <p:pic>
        <p:nvPicPr>
          <p:cNvPr id="5" name="图片 4"/>
          <p:cNvPicPr>
            <a:picLocks noChangeAspect="1"/>
          </p:cNvPicPr>
          <p:nvPr>
            <p:custDataLst>
              <p:tags r:id="rId7"/>
            </p:custDataLst>
          </p:nvPr>
        </p:nvPicPr>
        <p:blipFill>
          <a:blip r:embed="rId8"/>
          <a:stretch>
            <a:fillRect/>
          </a:stretch>
        </p:blipFill>
        <p:spPr>
          <a:xfrm>
            <a:off x="475615" y="2092960"/>
            <a:ext cx="7200900" cy="3981450"/>
          </a:xfrm>
          <a:prstGeom prst="rect">
            <a:avLst/>
          </a:prstGeom>
        </p:spPr>
      </p:pic>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07365" y="1080135"/>
            <a:ext cx="9239250" cy="4867275"/>
          </a:xfrm>
          <a:prstGeom prst="rect">
            <a:avLst/>
          </a:prstGeom>
        </p:spPr>
      </p:pic>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4</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418080" y="3804285"/>
            <a:ext cx="7331075"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高维分类数据的特征筛选</a:t>
            </a:r>
            <a:r>
              <a:rPr lang="en-US" altLang="zh-CN" sz="4000" b="1" dirty="0">
                <a:solidFill>
                  <a:schemeClr val="bg2">
                    <a:lumMod val="50000"/>
                  </a:schemeClr>
                </a:solidFill>
                <a:latin typeface="+mn-lt"/>
                <a:cs typeface="Times New Roman" panose="02020603050405020304" pitchFamily="18" charset="0"/>
              </a:rPr>
              <a:t>        </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785745" y="1144270"/>
            <a:ext cx="6096000" cy="583565"/>
          </a:xfrm>
          <a:prstGeom prst="rect">
            <a:avLst/>
          </a:prstGeom>
          <a:noFill/>
        </p:spPr>
        <p:txBody>
          <a:bodyPr wrap="square" rtlCol="0" anchor="t">
            <a:spAutoFit/>
          </a:bodyPr>
          <a:p>
            <a:r>
              <a:rPr lang="zh-CN" altLang="en-US" sz="3200" b="1">
                <a:solidFill>
                  <a:srgbClr val="C00000"/>
                </a:solidFill>
                <a:latin typeface="楷体" panose="02010609060101010101" pitchFamily="49" charset="-122"/>
                <a:ea typeface="楷体" panose="02010609060101010101" pitchFamily="49" charset="-122"/>
                <a:cs typeface="楷体" panose="02010609060101010101" pitchFamily="49" charset="-122"/>
              </a:rPr>
              <a:t>Kolmogorov-Smirnov 统计量</a:t>
            </a:r>
            <a:endParaRPr lang="zh-CN" altLang="en-US" sz="3200" b="1">
              <a:solidFill>
                <a:srgbClr val="C0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100" name="文本框 99"/>
          <p:cNvSpPr txBox="1"/>
          <p:nvPr/>
        </p:nvSpPr>
        <p:spPr>
          <a:xfrm>
            <a:off x="277495" y="1619250"/>
            <a:ext cx="11790045" cy="2516505"/>
          </a:xfrm>
          <a:prstGeom prst="rect">
            <a:avLst/>
          </a:prstGeom>
          <a:noFill/>
          <a:ln w="9525">
            <a:noFill/>
          </a:ln>
        </p:spPr>
        <p:txBody>
          <a:bodyPr>
            <a:noAutofit/>
          </a:bodyPr>
          <a:p>
            <a:pPr marL="0" indent="264160"/>
            <a:r>
              <a:rPr lang="en-US" sz="2900" b="0">
                <a:solidFill>
                  <a:srgbClr val="000000"/>
                </a:solidFill>
                <a:latin typeface="Times New Roman" panose="02020603050405020304" pitchFamily="18" charset="0"/>
              </a:rPr>
              <a:t>  Fan </a:t>
            </a:r>
            <a:r>
              <a:rPr lang="zh-CN" sz="2900" b="0">
                <a:solidFill>
                  <a:srgbClr val="000000"/>
                </a:solidFill>
                <a:ea typeface="宋体" panose="02010600030101010101" pitchFamily="2" charset="-122"/>
              </a:rPr>
              <a:t>和</a:t>
            </a:r>
            <a:r>
              <a:rPr lang="en-US" sz="2900" b="0">
                <a:solidFill>
                  <a:srgbClr val="000000"/>
                </a:solidFill>
                <a:latin typeface="宋体" panose="02010600030101010101" pitchFamily="2" charset="-122"/>
              </a:rPr>
              <a:t> </a:t>
            </a:r>
            <a:r>
              <a:rPr lang="en-US" sz="2900" b="0">
                <a:solidFill>
                  <a:srgbClr val="000000"/>
                </a:solidFill>
                <a:latin typeface="Times New Roman" panose="02020603050405020304" pitchFamily="18" charset="0"/>
              </a:rPr>
              <a:t>Fan [98] </a:t>
            </a:r>
            <a:r>
              <a:rPr lang="zh-CN" sz="2900" b="0">
                <a:solidFill>
                  <a:srgbClr val="000000"/>
                </a:solidFill>
                <a:ea typeface="宋体" panose="02010600030101010101" pitchFamily="2" charset="-122"/>
              </a:rPr>
              <a:t>提出在高维二值分类中使用双样本</a:t>
            </a:r>
            <a:r>
              <a:rPr lang="en-US" sz="2900" b="0">
                <a:solidFill>
                  <a:srgbClr val="000000"/>
                </a:solidFill>
                <a:latin typeface="Times New Roman" panose="02020603050405020304" pitchFamily="18" charset="0"/>
              </a:rPr>
              <a:t>t</a:t>
            </a:r>
            <a:r>
              <a:rPr lang="zh-CN" sz="2900" b="0">
                <a:solidFill>
                  <a:srgbClr val="000000"/>
                </a:solidFill>
                <a:ea typeface="宋体" panose="02010600030101010101" pitchFamily="2" charset="-122"/>
              </a:rPr>
              <a:t>检验统计量作为特征筛选的边际统计量。尽管基于双样本</a:t>
            </a:r>
            <a:r>
              <a:rPr lang="en-US" sz="2900" b="0">
                <a:solidFill>
                  <a:srgbClr val="000000"/>
                </a:solidFill>
                <a:latin typeface="Times New Roman" panose="02020603050405020304" pitchFamily="18" charset="0"/>
              </a:rPr>
              <a:t>t</a:t>
            </a:r>
            <a:r>
              <a:rPr lang="zh-CN" sz="2900" b="0">
                <a:solidFill>
                  <a:srgbClr val="000000"/>
                </a:solidFill>
                <a:ea typeface="宋体" panose="02010600030101010101" pitchFamily="2" charset="-122"/>
              </a:rPr>
              <a:t>检验统计量</a:t>
            </a:r>
            <a:r>
              <a:rPr lang="en-US" sz="2900" b="0">
                <a:solidFill>
                  <a:srgbClr val="000000"/>
                </a:solidFill>
                <a:latin typeface="Times New Roman" panose="02020603050405020304" pitchFamily="18" charset="0"/>
              </a:rPr>
              <a:t>[98]</a:t>
            </a:r>
            <a:r>
              <a:rPr lang="zh-CN" sz="2900" b="0">
                <a:solidFill>
                  <a:srgbClr val="000000"/>
                </a:solidFill>
                <a:ea typeface="宋体" panose="02010600030101010101" pitchFamily="2" charset="-122"/>
              </a:rPr>
              <a:t>的特征筛选在高维分类问题中表</a:t>
            </a:r>
            <a:r>
              <a:rPr lang="en-US" sz="2900" b="0">
                <a:solidFill>
                  <a:srgbClr val="000000"/>
                </a:solidFill>
                <a:latin typeface="宋体" panose="02010600030101010101" pitchFamily="2" charset="-122"/>
              </a:rPr>
              <a:t> </a:t>
            </a:r>
            <a:r>
              <a:rPr lang="zh-CN" sz="2900" b="0">
                <a:solidFill>
                  <a:srgbClr val="000000"/>
                </a:solidFill>
                <a:ea typeface="宋体" panose="02010600030101010101" pitchFamily="2" charset="-122"/>
              </a:rPr>
              <a:t>现很好，但它可能会被重尾分布或者具有异常值的数据破坏，而且它是基于模型的，当数据结构不满足假定模型时，筛选结果也是失效的。</a:t>
            </a:r>
            <a:endParaRPr lang="zh-CN" sz="2900" b="0">
              <a:solidFill>
                <a:srgbClr val="000000"/>
              </a:solidFill>
              <a:ea typeface="宋体" panose="02010600030101010101" pitchFamily="2" charset="-122"/>
            </a:endParaRPr>
          </a:p>
          <a:p>
            <a:pPr marL="0" indent="264160"/>
            <a:r>
              <a:rPr lang="en-US" altLang="zh-CN" sz="2900" b="0">
                <a:solidFill>
                  <a:srgbClr val="000000"/>
                </a:solidFill>
                <a:ea typeface="宋体" panose="02010600030101010101" pitchFamily="2" charset="-122"/>
              </a:rPr>
              <a:t>    </a:t>
            </a:r>
            <a:r>
              <a:rPr lang="zh-CN" sz="2900" b="0">
                <a:solidFill>
                  <a:srgbClr val="000000"/>
                </a:solidFill>
                <a:ea typeface="宋体" panose="02010600030101010101" pitchFamily="2" charset="-122"/>
              </a:rPr>
              <a:t>为了克服这些缺点，</a:t>
            </a:r>
            <a:r>
              <a:rPr lang="en-US" sz="2900" b="0">
                <a:solidFill>
                  <a:srgbClr val="000000"/>
                </a:solidFill>
                <a:latin typeface="Times New Roman" panose="02020603050405020304" pitchFamily="18" charset="0"/>
              </a:rPr>
              <a:t>Mai</a:t>
            </a:r>
            <a:r>
              <a:rPr lang="zh-CN" sz="2900" b="0">
                <a:solidFill>
                  <a:srgbClr val="000000"/>
                </a:solidFill>
                <a:ea typeface="宋体" panose="02010600030101010101" pitchFamily="2" charset="-122"/>
              </a:rPr>
              <a:t>和</a:t>
            </a:r>
            <a:r>
              <a:rPr lang="en-US" sz="2900" b="0">
                <a:solidFill>
                  <a:srgbClr val="000000"/>
                </a:solidFill>
                <a:latin typeface="Times New Roman" panose="02020603050405020304" pitchFamily="18" charset="0"/>
              </a:rPr>
              <a:t>Zou [98] </a:t>
            </a:r>
            <a:r>
              <a:rPr lang="zh-CN" sz="2900" b="0">
                <a:solidFill>
                  <a:srgbClr val="000000"/>
                </a:solidFill>
                <a:ea typeface="宋体" panose="02010600030101010101" pitchFamily="2" charset="-122"/>
              </a:rPr>
              <a:t>提出了一种新的基</a:t>
            </a:r>
            <a:r>
              <a:rPr lang="en-US" sz="2900" b="0">
                <a:solidFill>
                  <a:srgbClr val="000000"/>
                </a:solidFill>
                <a:latin typeface="Times New Roman" panose="02020603050405020304" pitchFamily="18" charset="0"/>
              </a:rPr>
              <a:t>Kolmogorov-Smirnov</a:t>
            </a:r>
            <a:r>
              <a:rPr lang="zh-CN" sz="2800" b="0">
                <a:solidFill>
                  <a:srgbClr val="000000"/>
                </a:solidFill>
                <a:ea typeface="宋体" panose="02010600030101010101" pitchFamily="2" charset="-122"/>
              </a:rPr>
              <a:t>统计量的二值分类特征筛选方法。为了便于标记，重新标记</a:t>
            </a:r>
            <a:r>
              <a:rPr lang="en-US" sz="2800" b="0">
                <a:solidFill>
                  <a:srgbClr val="000000"/>
                </a:solidFill>
                <a:latin typeface="宋体" panose="02010600030101010101" pitchFamily="2" charset="-122"/>
              </a:rPr>
              <a:t> </a:t>
            </a:r>
            <a:r>
              <a:rPr lang="en-US" sz="2800" b="0">
                <a:solidFill>
                  <a:srgbClr val="000000"/>
                </a:solidFill>
                <a:latin typeface="Times New Roman" panose="02020603050405020304" pitchFamily="18" charset="0"/>
              </a:rPr>
              <a:t>Y = +1, </a:t>
            </a:r>
            <a:r>
              <a:rPr lang="en-US" sz="2800" b="0">
                <a:solidFill>
                  <a:srgbClr val="000000"/>
                </a:solidFill>
                <a:latin typeface="微软雅黑" panose="020B0503020204020204" pitchFamily="34" charset="-122"/>
              </a:rPr>
              <a:t>− </a:t>
            </a:r>
            <a:r>
              <a:rPr lang="en-US" sz="2800" b="0">
                <a:solidFill>
                  <a:srgbClr val="000000"/>
                </a:solidFill>
                <a:latin typeface="Times New Roman" panose="02020603050405020304" pitchFamily="18" charset="0"/>
              </a:rPr>
              <a:t>1 </a:t>
            </a:r>
            <a:r>
              <a:rPr lang="zh-CN" sz="2800" b="0">
                <a:solidFill>
                  <a:srgbClr val="000000"/>
                </a:solidFill>
                <a:ea typeface="宋体" panose="02010600030101010101" pitchFamily="2" charset="-122"/>
              </a:rPr>
              <a:t>为类标签。令</a:t>
            </a:r>
            <a:r>
              <a:rPr lang="en-US" sz="2800" b="0">
                <a:solidFill>
                  <a:srgbClr val="000000"/>
                </a:solidFill>
                <a:latin typeface="Times New Roman" panose="02020603050405020304" pitchFamily="18" charset="0"/>
              </a:rPr>
              <a:t>F</a:t>
            </a:r>
            <a:r>
              <a:rPr lang="en-US" sz="1800" b="0">
                <a:solidFill>
                  <a:srgbClr val="000000"/>
                </a:solidFill>
                <a:latin typeface="Times New Roman" panose="02020603050405020304" pitchFamily="18" charset="0"/>
              </a:rPr>
              <a:t>1j</a:t>
            </a:r>
            <a:r>
              <a:rPr lang="en-US" sz="2800" b="0">
                <a:solidFill>
                  <a:srgbClr val="000000"/>
                </a:solidFill>
                <a:latin typeface="Times New Roman" panose="02020603050405020304" pitchFamily="18" charset="0"/>
              </a:rPr>
              <a:t>(x)=Pr(X</a:t>
            </a:r>
            <a:r>
              <a:rPr lang="en-US" sz="1800" b="0">
                <a:solidFill>
                  <a:srgbClr val="000000"/>
                </a:solidFill>
                <a:latin typeface="Times New Roman" panose="02020603050405020304" pitchFamily="18" charset="0"/>
              </a:rPr>
              <a:t>j</a:t>
            </a:r>
            <a:r>
              <a:rPr lang="en-US" sz="2800" b="0">
                <a:solidFill>
                  <a:srgbClr val="000000"/>
                </a:solidFill>
                <a:latin typeface="微软雅黑" panose="020B0503020204020204" pitchFamily="34" charset="-122"/>
              </a:rPr>
              <a:t>≤ </a:t>
            </a:r>
            <a:r>
              <a:rPr lang="en-US" sz="2800" b="0">
                <a:solidFill>
                  <a:srgbClr val="000000"/>
                </a:solidFill>
                <a:latin typeface="Times New Roman" panose="02020603050405020304" pitchFamily="18" charset="0"/>
              </a:rPr>
              <a:t>x</a:t>
            </a:r>
            <a:r>
              <a:rPr lang="en-US" sz="2800" b="0">
                <a:solidFill>
                  <a:srgbClr val="000000"/>
                </a:solidFill>
                <a:latin typeface="微软雅黑" panose="020B0503020204020204" pitchFamily="34" charset="-122"/>
              </a:rPr>
              <a:t>|</a:t>
            </a:r>
            <a:r>
              <a:rPr lang="en-US" sz="2800" b="0">
                <a:solidFill>
                  <a:srgbClr val="000000"/>
                </a:solidFill>
                <a:latin typeface="Times New Roman" panose="02020603050405020304" pitchFamily="18" charset="0"/>
              </a:rPr>
              <a:t>Y=1)</a:t>
            </a:r>
            <a:r>
              <a:rPr lang="zh-CN" sz="2800" b="0">
                <a:solidFill>
                  <a:srgbClr val="000000"/>
                </a:solidFill>
                <a:ea typeface="宋体" panose="02010600030101010101" pitchFamily="2" charset="-122"/>
              </a:rPr>
              <a:t>和</a:t>
            </a:r>
            <a:r>
              <a:rPr lang="en-US" sz="2800" b="0">
                <a:solidFill>
                  <a:srgbClr val="000000"/>
                </a:solidFill>
                <a:latin typeface="Times New Roman" panose="02020603050405020304" pitchFamily="18" charset="0"/>
              </a:rPr>
              <a:t>F</a:t>
            </a:r>
            <a:r>
              <a:rPr lang="en-US" sz="1800" b="0">
                <a:solidFill>
                  <a:srgbClr val="000000"/>
                </a:solidFill>
                <a:latin typeface="Times New Roman" panose="02020603050405020304" pitchFamily="18" charset="0"/>
              </a:rPr>
              <a:t>2j</a:t>
            </a:r>
            <a:r>
              <a:rPr lang="en-US" sz="2800" b="0">
                <a:solidFill>
                  <a:srgbClr val="000000"/>
                </a:solidFill>
                <a:latin typeface="Times New Roman" panose="02020603050405020304" pitchFamily="18" charset="0"/>
              </a:rPr>
              <a:t>(x)=Pr(X</a:t>
            </a:r>
            <a:r>
              <a:rPr lang="en-US" sz="1800" b="0">
                <a:solidFill>
                  <a:srgbClr val="000000"/>
                </a:solidFill>
                <a:latin typeface="Times New Roman" panose="02020603050405020304" pitchFamily="18" charset="0"/>
              </a:rPr>
              <a:t>j</a:t>
            </a:r>
            <a:r>
              <a:rPr lang="en-US" sz="2800" b="0">
                <a:solidFill>
                  <a:srgbClr val="000000"/>
                </a:solidFill>
                <a:latin typeface="微软雅黑" panose="020B0503020204020204" pitchFamily="34" charset="-122"/>
              </a:rPr>
              <a:t>≤</a:t>
            </a:r>
            <a:r>
              <a:rPr lang="en-US" sz="2800" b="0">
                <a:solidFill>
                  <a:srgbClr val="000000"/>
                </a:solidFill>
                <a:latin typeface="Times New Roman" panose="02020603050405020304" pitchFamily="18" charset="0"/>
              </a:rPr>
              <a:t>x </a:t>
            </a:r>
            <a:r>
              <a:rPr lang="en-US" sz="2800" b="0">
                <a:solidFill>
                  <a:srgbClr val="000000"/>
                </a:solidFill>
                <a:latin typeface="微软雅黑" panose="020B0503020204020204" pitchFamily="34" charset="-122"/>
              </a:rPr>
              <a:t>|</a:t>
            </a:r>
            <a:r>
              <a:rPr lang="en-US" sz="2800" b="0">
                <a:solidFill>
                  <a:srgbClr val="000000"/>
                </a:solidFill>
                <a:latin typeface="Times New Roman" panose="02020603050405020304" pitchFamily="18" charset="0"/>
              </a:rPr>
              <a:t>Y=</a:t>
            </a:r>
            <a:r>
              <a:rPr lang="en-US" sz="2800" b="0">
                <a:solidFill>
                  <a:srgbClr val="000000"/>
                </a:solidFill>
                <a:latin typeface="微软雅黑" panose="020B0503020204020204" pitchFamily="34" charset="-122"/>
              </a:rPr>
              <a:t>−</a:t>
            </a:r>
            <a:r>
              <a:rPr lang="en-US" sz="2800" b="0">
                <a:solidFill>
                  <a:srgbClr val="000000"/>
                </a:solidFill>
                <a:latin typeface="Times New Roman" panose="02020603050405020304" pitchFamily="18" charset="0"/>
              </a:rPr>
              <a:t>1) </a:t>
            </a:r>
            <a:r>
              <a:rPr lang="zh-CN" sz="2800" b="0">
                <a:solidFill>
                  <a:srgbClr val="000000"/>
                </a:solidFill>
                <a:ea typeface="宋体" panose="02010600030101010101" pitchFamily="2" charset="-122"/>
              </a:rPr>
              <a:t>分别为给定</a:t>
            </a:r>
            <a:r>
              <a:rPr lang="en-US" sz="2800" b="0">
                <a:solidFill>
                  <a:srgbClr val="000000"/>
                </a:solidFill>
                <a:latin typeface="Times New Roman" panose="02020603050405020304" pitchFamily="18" charset="0"/>
              </a:rPr>
              <a:t>Y =1, </a:t>
            </a:r>
            <a:r>
              <a:rPr lang="en-US" sz="2800" b="0">
                <a:solidFill>
                  <a:srgbClr val="000000"/>
                </a:solidFill>
                <a:latin typeface="微软雅黑" panose="020B0503020204020204" pitchFamily="34" charset="-122"/>
              </a:rPr>
              <a:t>−</a:t>
            </a:r>
            <a:r>
              <a:rPr lang="en-US" sz="2800" b="0">
                <a:solidFill>
                  <a:srgbClr val="000000"/>
                </a:solidFill>
                <a:latin typeface="Times New Roman" panose="02020603050405020304" pitchFamily="18" charset="0"/>
              </a:rPr>
              <a:t>1</a:t>
            </a:r>
            <a:r>
              <a:rPr lang="zh-CN" sz="2800" b="0">
                <a:solidFill>
                  <a:srgbClr val="000000"/>
                </a:solidFill>
                <a:ea typeface="宋体" panose="02010600030101010101" pitchFamily="2" charset="-122"/>
              </a:rPr>
              <a:t>时</a:t>
            </a:r>
            <a:r>
              <a:rPr lang="en-US" sz="2800" b="0">
                <a:solidFill>
                  <a:srgbClr val="000000"/>
                </a:solidFill>
                <a:latin typeface="Times New Roman" panose="02020603050405020304" pitchFamily="18" charset="0"/>
              </a:rPr>
              <a:t>X</a:t>
            </a:r>
            <a:r>
              <a:rPr lang="en-US" sz="1800" b="0">
                <a:solidFill>
                  <a:srgbClr val="000000"/>
                </a:solidFill>
                <a:latin typeface="Times New Roman" panose="02020603050405020304" pitchFamily="18" charset="0"/>
              </a:rPr>
              <a:t>j  </a:t>
            </a:r>
            <a:r>
              <a:rPr lang="zh-CN" sz="2800" b="0">
                <a:solidFill>
                  <a:srgbClr val="000000"/>
                </a:solidFill>
                <a:ea typeface="宋体" panose="02010600030101010101" pitchFamily="2" charset="-122"/>
              </a:rPr>
              <a:t>的条件分布函数。因此，如果</a:t>
            </a:r>
            <a:r>
              <a:rPr lang="en-US" sz="2800" b="0">
                <a:solidFill>
                  <a:srgbClr val="000000"/>
                </a:solidFill>
                <a:latin typeface="Times New Roman" panose="02020603050405020304" pitchFamily="18" charset="0"/>
              </a:rPr>
              <a:t>X</a:t>
            </a:r>
            <a:r>
              <a:rPr lang="en-US" sz="1800" b="0">
                <a:solidFill>
                  <a:srgbClr val="000000"/>
                </a:solidFill>
                <a:latin typeface="Times New Roman" panose="02020603050405020304" pitchFamily="18" charset="0"/>
              </a:rPr>
              <a:t>j </a:t>
            </a:r>
            <a:r>
              <a:rPr lang="zh-CN" sz="2800" b="0">
                <a:solidFill>
                  <a:srgbClr val="000000"/>
                </a:solidFill>
                <a:ea typeface="宋体" panose="02010600030101010101" pitchFamily="2" charset="-122"/>
              </a:rPr>
              <a:t>和</a:t>
            </a:r>
            <a:r>
              <a:rPr lang="en-US" sz="2800" b="0">
                <a:solidFill>
                  <a:srgbClr val="000000"/>
                </a:solidFill>
                <a:latin typeface="Times New Roman" panose="02020603050405020304" pitchFamily="18" charset="0"/>
              </a:rPr>
              <a:t>Y </a:t>
            </a:r>
            <a:r>
              <a:rPr lang="zh-CN" sz="2800" b="0">
                <a:solidFill>
                  <a:srgbClr val="000000"/>
                </a:solidFill>
                <a:ea typeface="宋体" panose="02010600030101010101" pitchFamily="2" charset="-122"/>
              </a:rPr>
              <a:t>独立，则</a:t>
            </a:r>
            <a:r>
              <a:rPr lang="en-US" sz="2800" b="0">
                <a:solidFill>
                  <a:srgbClr val="000000"/>
                </a:solidFill>
                <a:latin typeface="宋体" panose="02010600030101010101" pitchFamily="2" charset="-122"/>
              </a:rPr>
              <a:t> </a:t>
            </a:r>
            <a:r>
              <a:rPr lang="en-US" sz="2800" b="0">
                <a:solidFill>
                  <a:srgbClr val="000000"/>
                </a:solidFill>
                <a:latin typeface="Times New Roman" panose="02020603050405020304" pitchFamily="18" charset="0"/>
              </a:rPr>
              <a:t>F</a:t>
            </a:r>
            <a:r>
              <a:rPr lang="en-US" sz="1800" b="0">
                <a:solidFill>
                  <a:srgbClr val="000000"/>
                </a:solidFill>
                <a:latin typeface="Times New Roman" panose="02020603050405020304" pitchFamily="18" charset="0"/>
              </a:rPr>
              <a:t>1j</a:t>
            </a:r>
            <a:r>
              <a:rPr lang="en-US" sz="2800" b="0">
                <a:solidFill>
                  <a:srgbClr val="000000"/>
                </a:solidFill>
                <a:latin typeface="Times New Roman" panose="02020603050405020304" pitchFamily="18" charset="0"/>
              </a:rPr>
              <a:t>(x)</a:t>
            </a:r>
            <a:r>
              <a:rPr lang="en-US" sz="2800" b="0">
                <a:solidFill>
                  <a:srgbClr val="000000"/>
                </a:solidFill>
                <a:latin typeface="微软雅黑" panose="020B0503020204020204" pitchFamily="34" charset="-122"/>
              </a:rPr>
              <a:t>≡</a:t>
            </a:r>
            <a:r>
              <a:rPr lang="en-US" sz="2800" b="0">
                <a:solidFill>
                  <a:srgbClr val="000000"/>
                </a:solidFill>
                <a:latin typeface="Times New Roman" panose="02020603050405020304" pitchFamily="18" charset="0"/>
              </a:rPr>
              <a:t>F</a:t>
            </a:r>
            <a:r>
              <a:rPr lang="en-US" sz="1800" b="0">
                <a:solidFill>
                  <a:srgbClr val="000000"/>
                </a:solidFill>
                <a:latin typeface="Times New Roman" panose="02020603050405020304" pitchFamily="18" charset="0"/>
              </a:rPr>
              <a:t>2j</a:t>
            </a:r>
            <a:r>
              <a:rPr lang="en-US" sz="2800" b="0">
                <a:solidFill>
                  <a:srgbClr val="000000"/>
                </a:solidFill>
                <a:latin typeface="Times New Roman" panose="02020603050405020304" pitchFamily="18" charset="0"/>
              </a:rPr>
              <a:t>(x)</a:t>
            </a:r>
            <a:r>
              <a:rPr lang="zh-CN" sz="2800" b="0">
                <a:solidFill>
                  <a:srgbClr val="000000"/>
                </a:solidFill>
                <a:ea typeface="宋体" panose="02010600030101010101" pitchFamily="2" charset="-122"/>
              </a:rPr>
              <a:t>。</a:t>
            </a:r>
            <a:r>
              <a:rPr lang="zh-CN" sz="2500" b="0">
                <a:solidFill>
                  <a:srgbClr val="000000"/>
                </a:solidFill>
                <a:ea typeface="宋体" panose="02010600030101010101" pitchFamily="2" charset="-122"/>
              </a:rPr>
              <a:t>基于这一观察，上述条件分布函数的差可用于构建特征筛选的方法</a:t>
            </a:r>
            <a:endParaRPr lang="zh-CN" altLang="en-US" sz="2500" b="0">
              <a:solidFill>
                <a:srgbClr val="000000"/>
              </a:solidFill>
              <a:ea typeface="宋体" panose="02010600030101010101" pitchFamily="2" charset="-122"/>
            </a:endParaRPr>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1805305" y="1204595"/>
            <a:ext cx="8580755" cy="5059680"/>
          </a:xfrm>
          <a:prstGeom prst="rect">
            <a:avLst/>
          </a:prstGeom>
        </p:spPr>
      </p:pic>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973830" y="1109980"/>
            <a:ext cx="3493770" cy="583565"/>
          </a:xfrm>
          <a:prstGeom prst="rect">
            <a:avLst/>
          </a:prstGeom>
          <a:noFill/>
        </p:spPr>
        <p:txBody>
          <a:bodyPr wrap="square" rtlCol="0" anchor="t">
            <a:spAutoFit/>
          </a:bodyPr>
          <a:p>
            <a:r>
              <a:rPr lang="zh-CN" altLang="en-US" sz="3200" b="1">
                <a:solidFill>
                  <a:srgbClr val="C00000"/>
                </a:solidFill>
                <a:latin typeface="楷体" panose="02010609060101010101" pitchFamily="49" charset="-122"/>
                <a:ea typeface="楷体" panose="02010609060101010101" pitchFamily="49" charset="-122"/>
                <a:cs typeface="楷体" panose="02010609060101010101" pitchFamily="49" charset="-122"/>
              </a:rPr>
              <a:t>均值</a:t>
            </a:r>
            <a:r>
              <a:rPr lang="en-US" altLang="zh-CN" sz="3200" b="1">
                <a:solidFill>
                  <a:srgbClr val="C00000"/>
                </a:solidFill>
                <a:latin typeface="楷体" panose="02010609060101010101" pitchFamily="49" charset="-122"/>
                <a:ea typeface="楷体" panose="02010609060101010101" pitchFamily="49" charset="-122"/>
                <a:cs typeface="楷体" panose="02010609060101010101" pitchFamily="49" charset="-122"/>
              </a:rPr>
              <a:t>-</a:t>
            </a:r>
            <a:r>
              <a:rPr lang="zh-CN" altLang="en-US" sz="3200" b="1">
                <a:solidFill>
                  <a:srgbClr val="C00000"/>
                </a:solidFill>
                <a:latin typeface="楷体" panose="02010609060101010101" pitchFamily="49" charset="-122"/>
                <a:ea typeface="楷体" panose="02010609060101010101" pitchFamily="49" charset="-122"/>
                <a:cs typeface="楷体" panose="02010609060101010101" pitchFamily="49" charset="-122"/>
              </a:rPr>
              <a:t>方差统计量</a:t>
            </a:r>
            <a:endParaRPr lang="zh-CN" altLang="en-US" sz="3200" b="1">
              <a:solidFill>
                <a:srgbClr val="C00000"/>
              </a:solidFill>
              <a:latin typeface="楷体" panose="02010609060101010101" pitchFamily="49" charset="-122"/>
              <a:ea typeface="楷体" panose="02010609060101010101" pitchFamily="49" charset="-122"/>
              <a:cs typeface="楷体" panose="02010609060101010101" pitchFamily="49" charset="-122"/>
            </a:endParaRPr>
          </a:p>
        </p:txBody>
      </p:sp>
      <p:pic>
        <p:nvPicPr>
          <p:cNvPr id="4" name="图片 3"/>
          <p:cNvPicPr>
            <a:picLocks noChangeAspect="1"/>
          </p:cNvPicPr>
          <p:nvPr>
            <p:custDataLst>
              <p:tags r:id="rId1"/>
            </p:custDataLst>
          </p:nvPr>
        </p:nvPicPr>
        <p:blipFill>
          <a:blip r:embed="rId2"/>
          <a:stretch>
            <a:fillRect/>
          </a:stretch>
        </p:blipFill>
        <p:spPr>
          <a:xfrm>
            <a:off x="2183130" y="2736850"/>
            <a:ext cx="7222490" cy="3611245"/>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2371725" y="1546860"/>
            <a:ext cx="6845300" cy="1189990"/>
          </a:xfrm>
          <a:prstGeom prst="rect">
            <a:avLst/>
          </a:prstGeom>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1</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724716" y="3856861"/>
            <a:ext cx="4775193" cy="98869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简介</a:t>
            </a:r>
            <a:r>
              <a:rPr lang="en-US" altLang="zh-CN" sz="4000" b="1" dirty="0">
                <a:solidFill>
                  <a:schemeClr val="bg2">
                    <a:lumMod val="50000"/>
                  </a:schemeClr>
                </a:solidFill>
                <a:latin typeface="+mn-lt"/>
                <a:cs typeface="Times New Roman" panose="02020603050405020304" pitchFamily="18" charset="0"/>
              </a:rPr>
              <a:t>        </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625475" y="1494155"/>
            <a:ext cx="10071100" cy="3869690"/>
          </a:xfrm>
          <a:prstGeom prst="rect">
            <a:avLst/>
          </a:prstGeom>
        </p:spPr>
      </p:pic>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295650" y="965835"/>
            <a:ext cx="6096000" cy="583565"/>
          </a:xfrm>
          <a:prstGeom prst="rect">
            <a:avLst/>
          </a:prstGeom>
          <a:noFill/>
        </p:spPr>
        <p:txBody>
          <a:bodyPr wrap="square" rtlCol="0">
            <a:spAutoFit/>
          </a:bodyPr>
          <a:p>
            <a:pPr algn="l">
              <a:buClrTx/>
              <a:buSzTx/>
            </a:pPr>
            <a:r>
              <a:rPr lang="zh-CN" altLang="en-US" sz="3200" b="1">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类别自适应筛选统计量</a:t>
            </a:r>
            <a:endParaRPr lang="zh-CN" altLang="en-US" sz="3200" b="1">
              <a:solidFill>
                <a:srgbClr val="C00000"/>
              </a:solidFill>
              <a:latin typeface="楷体" panose="02010609060101010101" pitchFamily="49" charset="-122"/>
              <a:ea typeface="楷体" panose="02010609060101010101" pitchFamily="49" charset="-122"/>
              <a:cs typeface="楷体" panose="02010609060101010101" pitchFamily="49" charset="-122"/>
            </a:endParaRPr>
          </a:p>
        </p:txBody>
      </p:sp>
      <p:pic>
        <p:nvPicPr>
          <p:cNvPr id="4" name="图片 3"/>
          <p:cNvPicPr>
            <a:picLocks noChangeAspect="1"/>
          </p:cNvPicPr>
          <p:nvPr>
            <p:custDataLst>
              <p:tags r:id="rId1"/>
            </p:custDataLst>
          </p:nvPr>
        </p:nvPicPr>
        <p:blipFill>
          <a:blip r:embed="rId2"/>
          <a:stretch>
            <a:fillRect/>
          </a:stretch>
        </p:blipFill>
        <p:spPr>
          <a:xfrm>
            <a:off x="889635" y="1461770"/>
            <a:ext cx="9232900" cy="5029835"/>
          </a:xfrm>
          <a:prstGeom prst="rect">
            <a:avLst/>
          </a:prstGeom>
        </p:spPr>
      </p:pic>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68325" y="1205230"/>
            <a:ext cx="9229725" cy="2057400"/>
          </a:xfrm>
          <a:prstGeom prst="rect">
            <a:avLst/>
          </a:prstGeom>
        </p:spPr>
      </p:pic>
      <p:pic>
        <p:nvPicPr>
          <p:cNvPr id="3" name="图片 2"/>
          <p:cNvPicPr>
            <a:picLocks noChangeAspect="1"/>
          </p:cNvPicPr>
          <p:nvPr>
            <p:custDataLst>
              <p:tags r:id="rId3"/>
            </p:custDataLst>
          </p:nvPr>
        </p:nvPicPr>
        <p:blipFill>
          <a:blip r:embed="rId4"/>
          <a:srcRect r="717" b="40644"/>
          <a:stretch>
            <a:fillRect/>
          </a:stretch>
        </p:blipFill>
        <p:spPr>
          <a:xfrm>
            <a:off x="568325" y="3361690"/>
            <a:ext cx="9229725" cy="1520825"/>
          </a:xfrm>
          <a:prstGeom prst="rect">
            <a:avLst/>
          </a:prstGeom>
        </p:spPr>
      </p:pic>
      <p:pic>
        <p:nvPicPr>
          <p:cNvPr id="4" name="图片 3"/>
          <p:cNvPicPr>
            <a:picLocks noChangeAspect="1"/>
          </p:cNvPicPr>
          <p:nvPr>
            <p:custDataLst>
              <p:tags r:id="rId5"/>
            </p:custDataLst>
          </p:nvPr>
        </p:nvPicPr>
        <p:blipFill>
          <a:blip r:embed="rId4"/>
          <a:srcRect t="65502" r="13381"/>
          <a:stretch>
            <a:fillRect/>
          </a:stretch>
        </p:blipFill>
        <p:spPr>
          <a:xfrm>
            <a:off x="568325" y="5039995"/>
            <a:ext cx="8052435" cy="883920"/>
          </a:xfrm>
          <a:prstGeom prst="rect">
            <a:avLst/>
          </a:prstGeom>
        </p:spPr>
      </p:pic>
    </p:spTree>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11810" y="1239520"/>
            <a:ext cx="9372600" cy="4648200"/>
          </a:xfrm>
          <a:prstGeom prst="rect">
            <a:avLst/>
          </a:prstGeom>
        </p:spPr>
      </p:pic>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5</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418080" y="3804285"/>
            <a:ext cx="7331075" cy="988695"/>
          </a:xfrm>
          <a:prstGeom prst="rect">
            <a:avLst/>
          </a:prstGeom>
          <a:noFill/>
        </p:spPr>
        <p:txBody>
          <a:bodyPr wrap="square" rtlCol="0">
            <a:spAutoFit/>
          </a:bodyPr>
          <a:lstStyle/>
          <a:p>
            <a:pPr algn="ctr">
              <a:lnSpc>
                <a:spcPts val="7000"/>
              </a:lnSpc>
            </a:pPr>
            <a:r>
              <a:rPr lang="en-US" altLang="zh-CN" sz="8000" b="1" dirty="0">
                <a:solidFill>
                  <a:schemeClr val="accent3"/>
                </a:solidFill>
                <a:latin typeface="楷体" panose="02010609060101010101" pitchFamily="49" charset="-122"/>
                <a:ea typeface="楷体" panose="02010609060101010101" pitchFamily="49" charset="-122"/>
              </a:rPr>
              <a:t>R</a:t>
            </a:r>
            <a:r>
              <a:rPr lang="zh-CN" altLang="en-US" sz="8000" b="1" dirty="0">
                <a:solidFill>
                  <a:schemeClr val="accent3"/>
                </a:solidFill>
                <a:latin typeface="楷体" panose="02010609060101010101" pitchFamily="49" charset="-122"/>
                <a:ea typeface="楷体" panose="02010609060101010101" pitchFamily="49" charset="-122"/>
              </a:rPr>
              <a:t>语言实现</a:t>
            </a:r>
            <a:r>
              <a:rPr lang="en-US" altLang="zh-CN" sz="4000" b="1" dirty="0">
                <a:solidFill>
                  <a:schemeClr val="bg2">
                    <a:lumMod val="50000"/>
                  </a:schemeClr>
                </a:solidFill>
                <a:latin typeface="+mn-lt"/>
                <a:cs typeface="Times New Roman" panose="02020603050405020304" pitchFamily="18" charset="0"/>
              </a:rPr>
              <a:t>        </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9448800" y="6356350"/>
            <a:ext cx="2743200" cy="365125"/>
          </a:xfrm>
        </p:spPr>
        <p:txBody>
          <a:bodyPr/>
          <a:p>
            <a:pPr>
              <a:defRPr/>
            </a:pPr>
            <a:fld id="{2CCF5A7F-EC20-4BA8-A62C-D8F3AF147111}" type="slidenum">
              <a:rPr lang="zh-CN" altLang="en-US"/>
            </a:fld>
            <a:endParaRPr lang="zh-CN" altLang="en-US"/>
          </a:p>
        </p:txBody>
      </p:sp>
      <p:sp>
        <p:nvSpPr>
          <p:cNvPr id="3" name="文本框 2"/>
          <p:cNvSpPr txBox="1"/>
          <p:nvPr/>
        </p:nvSpPr>
        <p:spPr>
          <a:xfrm>
            <a:off x="2800350" y="1493520"/>
            <a:ext cx="6096000" cy="583565"/>
          </a:xfrm>
          <a:prstGeom prst="rect">
            <a:avLst/>
          </a:prstGeom>
          <a:noFill/>
        </p:spPr>
        <p:txBody>
          <a:bodyPr wrap="square" rtlCol="0" anchor="t">
            <a:spAutoFit/>
          </a:bodyPr>
          <a:p>
            <a:r>
              <a:rPr lang="zh-CN" altLang="en-US" sz="3200" b="1">
                <a:solidFill>
                  <a:srgbClr val="C00000"/>
                </a:solidFill>
                <a:latin typeface="楷体" panose="02010609060101010101" pitchFamily="49" charset="-122"/>
                <a:ea typeface="楷体" panose="02010609060101010101" pitchFamily="49" charset="-122"/>
              </a:rPr>
              <a:t>基于边际模型拟合的特征筛选</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4" name="图片 3"/>
          <p:cNvPicPr>
            <a:picLocks noChangeAspect="1"/>
          </p:cNvPicPr>
          <p:nvPr>
            <p:custDataLst>
              <p:tags r:id="rId1"/>
            </p:custDataLst>
          </p:nvPr>
        </p:nvPicPr>
        <p:blipFill>
          <a:blip r:embed="rId2"/>
          <a:stretch>
            <a:fillRect/>
          </a:stretch>
        </p:blipFill>
        <p:spPr>
          <a:xfrm>
            <a:off x="1071245" y="2193290"/>
            <a:ext cx="9553575" cy="3886200"/>
          </a:xfrm>
          <a:prstGeom prst="rect">
            <a:avLst/>
          </a:prstGeom>
        </p:spPr>
      </p:pic>
      <p:sp>
        <p:nvSpPr>
          <p:cNvPr id="5" name="文本框 4"/>
          <p:cNvSpPr txBox="1"/>
          <p:nvPr/>
        </p:nvSpPr>
        <p:spPr>
          <a:xfrm>
            <a:off x="417195" y="977900"/>
            <a:ext cx="7509510" cy="398780"/>
          </a:xfrm>
          <a:prstGeom prst="rect">
            <a:avLst/>
          </a:prstGeom>
          <a:noFill/>
        </p:spPr>
        <p:txBody>
          <a:bodyPr wrap="square" rtlCol="0" anchor="t">
            <a:spAutoFit/>
          </a:bodyPr>
          <a:p>
            <a:r>
              <a:rPr lang="zh-CN" altLang="en-US" sz="2000">
                <a:latin typeface="楷体" panose="02010609060101010101" pitchFamily="49" charset="-122"/>
                <a:ea typeface="楷体" panose="02010609060101010101" pitchFamily="49" charset="-122"/>
                <a:cs typeface="楷体" panose="02010609060101010101" pitchFamily="49" charset="-122"/>
              </a:rPr>
              <a:t>下面介绍怎么用</a:t>
            </a:r>
            <a:r>
              <a:rPr lang="en-US" altLang="zh-CN" sz="2000">
                <a:latin typeface="楷体" panose="02010609060101010101" pitchFamily="49" charset="-122"/>
                <a:ea typeface="楷体" panose="02010609060101010101" pitchFamily="49" charset="-122"/>
                <a:cs typeface="楷体" panose="02010609060101010101" pitchFamily="49" charset="-122"/>
              </a:rPr>
              <a:t>R</a:t>
            </a:r>
            <a:r>
              <a:rPr lang="zh-CN" altLang="en-US" sz="2000">
                <a:latin typeface="楷体" panose="02010609060101010101" pitchFamily="49" charset="-122"/>
                <a:ea typeface="楷体" panose="02010609060101010101" pitchFamily="49" charset="-122"/>
                <a:cs typeface="楷体" panose="02010609060101010101" pitchFamily="49" charset="-122"/>
              </a:rPr>
              <a:t>语言实现上面提到的特征筛选方法。</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rcRect t="5941" r="283" b="48484"/>
          <a:stretch>
            <a:fillRect/>
          </a:stretch>
        </p:blipFill>
        <p:spPr>
          <a:xfrm>
            <a:off x="529590" y="1903730"/>
            <a:ext cx="10659745" cy="4125595"/>
          </a:xfrm>
          <a:prstGeom prst="rect">
            <a:avLst/>
          </a:prstGeom>
        </p:spPr>
      </p:pic>
      <p:sp>
        <p:nvSpPr>
          <p:cNvPr id="3" name="文本框 2"/>
          <p:cNvSpPr txBox="1"/>
          <p:nvPr/>
        </p:nvSpPr>
        <p:spPr>
          <a:xfrm>
            <a:off x="1741805" y="1345565"/>
            <a:ext cx="8707755" cy="368300"/>
          </a:xfrm>
          <a:prstGeom prst="rect">
            <a:avLst/>
          </a:prstGeom>
          <a:noFill/>
        </p:spPr>
        <p:txBody>
          <a:bodyPr wrap="square" rtlCol="0" anchor="t">
            <a:spAutoFit/>
          </a:bodyPr>
          <a:p>
            <a:r>
              <a:rPr lang="zh-CN" altLang="en-US"/>
              <a:t>接下来我们定义确定独立筛选（SIS）[92] 的函数，即边际最小二乘估计。</a:t>
            </a:r>
            <a:endParaRPr lang="zh-CN" altLang="en-US"/>
          </a:p>
        </p:txBody>
      </p:sp>
    </p:spTree>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904875" y="1579245"/>
            <a:ext cx="10607675" cy="4150360"/>
          </a:xfrm>
          <a:prstGeom prst="rect">
            <a:avLst/>
          </a:prstGeom>
        </p:spPr>
      </p:pic>
    </p:spTree>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805180" y="814705"/>
            <a:ext cx="8855710" cy="5598160"/>
          </a:xfrm>
          <a:prstGeom prst="rect">
            <a:avLst/>
          </a:prstGeom>
        </p:spPr>
      </p:pic>
    </p:spTree>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965835" y="1142365"/>
            <a:ext cx="9439275" cy="86677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839470" y="2262505"/>
            <a:ext cx="9758045" cy="3308350"/>
          </a:xfrm>
          <a:prstGeom prst="rect">
            <a:avLst/>
          </a:prstGeom>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mc:AlternateContent xmlns:mc="http://schemas.openxmlformats.org/markup-compatibility/2006">
        <mc:Choice xmlns:a14="http://schemas.microsoft.com/office/drawing/2010/main" Requires="a14">
          <p:sp>
            <p:nvSpPr>
              <p:cNvPr id="3" name="文本框 2"/>
              <p:cNvSpPr txBox="1"/>
              <p:nvPr/>
            </p:nvSpPr>
            <p:spPr>
              <a:xfrm>
                <a:off x="509905" y="1358900"/>
                <a:ext cx="10743565" cy="4297045"/>
              </a:xfrm>
              <a:prstGeom prst="rect">
                <a:avLst/>
              </a:prstGeom>
              <a:noFill/>
            </p:spPr>
            <p:txBody>
              <a:bodyPr wrap="square" rtlCol="0" anchor="t">
                <a:noAutofit/>
              </a:bodyPr>
              <a:p>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尽管变量选择方法可以用来识别重要变量，但是在维度p非常高的情况下，即维度p随着样本数量n的增加呈现指数速率增长，log(p) = O(</a:t>
                </a:r>
                <a14:m>
                  <m:oMath xmlns:m="http://schemas.openxmlformats.org/officeDocument/2006/math">
                    <m:sSup>
                      <m:sSupPr>
                        <m:ctrlPr>
                          <a:rPr lang="en-US" altLang="zh-CN" sz="2400" i="1">
                            <a:latin typeface="Cambria Math" panose="02040503050406030204" pitchFamily="18" charset="0"/>
                            <a:ea typeface="楷体" panose="02010609060101010101" pitchFamily="49" charset="-122"/>
                            <a:cs typeface="Cambria Math" panose="02040503050406030204" pitchFamily="18" charset="0"/>
                          </a:rPr>
                        </m:ctrlPr>
                      </m:sSupPr>
                      <m:e>
                        <m:r>
                          <a:rPr lang="en-US" altLang="zh-CN" sz="2400" i="1">
                            <a:latin typeface="Cambria Math" panose="02040503050406030204" pitchFamily="18" charset="0"/>
                            <a:ea typeface="楷体" panose="02010609060101010101" pitchFamily="49" charset="-122"/>
                            <a:cs typeface="Cambria Math" panose="02040503050406030204" pitchFamily="18" charset="0"/>
                          </a:rPr>
                          <m:t>𝑛</m:t>
                        </m:r>
                      </m:e>
                      <m:sup>
                        <m:r>
                          <a:rPr lang="en-US" altLang="zh-CN" sz="2400" i="1">
                            <a:latin typeface="Cambria Math" panose="02040503050406030204" pitchFamily="18" charset="0"/>
                            <a:ea typeface="楷体" panose="02010609060101010101" pitchFamily="49" charset="-122"/>
                            <a:cs typeface="Cambria Math" panose="02040503050406030204" pitchFamily="18" charset="0"/>
                          </a:rPr>
                          <m:t>𝜎</m:t>
                        </m:r>
                      </m:sup>
                    </m:sSup>
                  </m:oMath>
                </a14:m>
                <a:r>
                  <a:rPr lang="zh-CN" altLang="en-US" sz="2400">
                    <a:latin typeface="楷体" panose="02010609060101010101" pitchFamily="49" charset="-122"/>
                    <a:ea typeface="楷体" panose="02010609060101010101" pitchFamily="49" charset="-122"/>
                    <a:cs typeface="楷体" panose="02010609060101010101" pitchFamily="49" charset="-122"/>
                  </a:rPr>
                  <a:t>)，0 &lt; δ &lt; 1，例如基因数据，此时用于优化的算法仍然非常昂贵。在实践中，我们可以自然地考虑一个两阶段的方法：先特征筛选，然后变量选择。首先强调一下，在机器学习领域普遍使用特征表示统计学里的变量，两个概念本质上是等价的。具体地说，我们使用特征筛选方法将超高维p 降低至中等尺度 d ≤ n，一般情况下，维度 d 随着样本数量n 的增加呈现幂增长，d = O(</a:t>
                </a:r>
                <a14:m>
                  <m:oMath xmlns:m="http://schemas.openxmlformats.org/officeDocument/2006/math">
                    <m:sSup>
                      <m:sSupPr>
                        <m:ctrlPr>
                          <a:rPr lang="en-US" altLang="zh-CN" sz="2400" i="1">
                            <a:latin typeface="Cambria Math" panose="02040503050406030204" pitchFamily="18" charset="0"/>
                            <a:ea typeface="楷体" panose="02010609060101010101" pitchFamily="49" charset="-122"/>
                            <a:cs typeface="Cambria Math" panose="02040503050406030204" pitchFamily="18" charset="0"/>
                          </a:rPr>
                        </m:ctrlPr>
                      </m:sSupPr>
                      <m:e>
                        <m:r>
                          <a:rPr lang="en-US" altLang="zh-CN" sz="2400" i="1">
                            <a:latin typeface="Cambria Math" panose="02040503050406030204" pitchFamily="18" charset="0"/>
                            <a:ea typeface="楷体" panose="02010609060101010101" pitchFamily="49" charset="-122"/>
                            <a:cs typeface="Cambria Math" panose="02040503050406030204" pitchFamily="18" charset="0"/>
                          </a:rPr>
                          <m:t>𝑛</m:t>
                        </m:r>
                      </m:e>
                      <m:sup>
                        <m:r>
                          <a:rPr lang="en-US" altLang="zh-CN" sz="2400" i="1">
                            <a:latin typeface="Cambria Math" panose="02040503050406030204" pitchFamily="18" charset="0"/>
                            <a:ea typeface="楷体" panose="02010609060101010101" pitchFamily="49" charset="-122"/>
                            <a:cs typeface="Cambria Math" panose="02040503050406030204" pitchFamily="18" charset="0"/>
                          </a:rPr>
                          <m:t>𝜁</m:t>
                        </m:r>
                      </m:sup>
                    </m:sSup>
                  </m:oMath>
                </a14:m>
                <a:r>
                  <a:rPr lang="zh-CN" altLang="en-US" sz="2400">
                    <a:latin typeface="楷体" panose="02010609060101010101" pitchFamily="49" charset="-122"/>
                    <a:ea typeface="楷体" panose="02010609060101010101" pitchFamily="49" charset="-122"/>
                    <a:cs typeface="楷体" panose="02010609060101010101" pitchFamily="49" charset="-122"/>
                  </a:rPr>
                  <a:t>)，0 &lt; ζ &lt; 1。然后再用变量选择方法从剩下的变量中选择真实模型。如果在每一个降维阶段都保留了所有重要变量，那么这个两阶段方法要经济得多。接下来我们介绍诸多特征筛选方法，其目标是尽可能多地丢弃噪声特征，同时保留所有的重要特征。</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3" name="文本框 2"/>
              <p:cNvSpPr txBox="1">
                <a:spLocks noRot="1" noChangeAspect="1" noMove="1" noResize="1" noEditPoints="1" noAdjustHandles="1" noChangeArrowheads="1" noChangeShapeType="1" noTextEdit="1"/>
              </p:cNvSpPr>
              <p:nvPr/>
            </p:nvSpPr>
            <p:spPr>
              <a:xfrm>
                <a:off x="509905" y="1358900"/>
                <a:ext cx="10743565" cy="4297045"/>
              </a:xfrm>
              <a:prstGeom prst="rect">
                <a:avLst/>
              </a:prstGeom>
              <a:blipFill rotWithShape="1">
                <a:blip r:embed="rId1"/>
                <a:stretch>
                  <a:fillRect/>
                </a:stretch>
              </a:blipFill>
            </p:spPr>
            <p:txBody>
              <a:bodyPr/>
              <a:lstStyle/>
              <a:p>
                <a:r>
                  <a:rPr lang="zh-CN" altLang="en-US">
                    <a:noFill/>
                  </a:rPr>
                  <a:t> </a:t>
                </a:r>
              </a:p>
            </p:txBody>
          </p:sp>
        </mc:Fallback>
      </mc:AlternateContent>
    </p:spTree>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1514475" y="1238250"/>
            <a:ext cx="8961120" cy="5045710"/>
          </a:xfrm>
          <a:prstGeom prst="rect">
            <a:avLst/>
          </a:prstGeom>
        </p:spPr>
      </p:pic>
    </p:spTree>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rcRect b="3709"/>
          <a:stretch>
            <a:fillRect/>
          </a:stretch>
        </p:blipFill>
        <p:spPr>
          <a:xfrm>
            <a:off x="789305" y="1067435"/>
            <a:ext cx="8931275" cy="5233035"/>
          </a:xfrm>
          <a:prstGeom prst="rect">
            <a:avLst/>
          </a:prstGeom>
        </p:spPr>
      </p:pic>
    </p:spTree>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9448800" y="6356350"/>
            <a:ext cx="2743200" cy="365125"/>
          </a:xfrm>
        </p:spPr>
        <p:txBody>
          <a:bodyPr/>
          <a:p>
            <a:pPr>
              <a:defRPr/>
            </a:pPr>
            <a:fld id="{2CCF5A7F-EC20-4BA8-A62C-D8F3AF147111}" type="slidenum">
              <a:rPr lang="zh-CN" altLang="en-US"/>
            </a:fld>
            <a:endParaRPr lang="zh-CN" altLang="en-US"/>
          </a:p>
        </p:txBody>
      </p:sp>
      <p:sp>
        <p:nvSpPr>
          <p:cNvPr id="3" name="文本框 2"/>
          <p:cNvSpPr txBox="1"/>
          <p:nvPr/>
        </p:nvSpPr>
        <p:spPr>
          <a:xfrm>
            <a:off x="2800350" y="1059180"/>
            <a:ext cx="6096000" cy="583565"/>
          </a:xfrm>
          <a:prstGeom prst="rect">
            <a:avLst/>
          </a:prstGeom>
          <a:noFill/>
        </p:spPr>
        <p:txBody>
          <a:bodyPr wrap="square" rtlCol="0" anchor="t">
            <a:spAutoFit/>
          </a:bodyPr>
          <a:p>
            <a:r>
              <a:rPr lang="zh-CN" altLang="en-US" sz="3200" b="1">
                <a:solidFill>
                  <a:srgbClr val="C00000"/>
                </a:solidFill>
                <a:latin typeface="楷体" panose="02010609060101010101" pitchFamily="49" charset="-122"/>
                <a:ea typeface="楷体" panose="02010609060101010101" pitchFamily="49" charset="-122"/>
              </a:rPr>
              <a:t>基于边际相关系数的特征筛选</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5" name="图片 4"/>
          <p:cNvPicPr>
            <a:picLocks noChangeAspect="1"/>
          </p:cNvPicPr>
          <p:nvPr>
            <p:custDataLst>
              <p:tags r:id="rId1"/>
            </p:custDataLst>
          </p:nvPr>
        </p:nvPicPr>
        <p:blipFill>
          <a:blip r:embed="rId2"/>
          <a:stretch>
            <a:fillRect/>
          </a:stretch>
        </p:blipFill>
        <p:spPr>
          <a:xfrm>
            <a:off x="888365" y="1713865"/>
            <a:ext cx="10111105" cy="4144010"/>
          </a:xfrm>
          <a:prstGeom prst="rect">
            <a:avLst/>
          </a:prstGeom>
        </p:spPr>
      </p:pic>
    </p:spTree>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1131570" y="1235710"/>
            <a:ext cx="9609455" cy="4385945"/>
          </a:xfrm>
          <a:prstGeom prst="rect">
            <a:avLst/>
          </a:prstGeom>
        </p:spPr>
      </p:pic>
    </p:spTree>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1511935" y="1364615"/>
            <a:ext cx="8928735" cy="4380865"/>
          </a:xfrm>
          <a:prstGeom prst="rect">
            <a:avLst/>
          </a:prstGeom>
        </p:spPr>
      </p:pic>
    </p:spTree>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921385" y="1898650"/>
            <a:ext cx="9596755" cy="2947670"/>
          </a:xfrm>
          <a:prstGeom prst="rect">
            <a:avLst/>
          </a:prstGeom>
        </p:spPr>
      </p:pic>
      <p:sp>
        <p:nvSpPr>
          <p:cNvPr id="4" name="文本框 3"/>
          <p:cNvSpPr txBox="1"/>
          <p:nvPr/>
        </p:nvSpPr>
        <p:spPr>
          <a:xfrm>
            <a:off x="1929765" y="1392555"/>
            <a:ext cx="6383655" cy="506095"/>
          </a:xfrm>
          <a:prstGeom prst="rect">
            <a:avLst/>
          </a:prstGeom>
          <a:noFill/>
        </p:spPr>
        <p:txBody>
          <a:bodyPr wrap="square" rtlCol="0" anchor="t">
            <a:noAutofit/>
          </a:bodyPr>
          <a:p>
            <a:r>
              <a:rPr lang="zh-CN" altLang="en-US"/>
              <a:t>下面程序定义了距离相关系数筛选（DCS）[96] 方法的函数</a:t>
            </a:r>
            <a:endParaRPr lang="zh-CN" altLang="en-US"/>
          </a:p>
        </p:txBody>
      </p:sp>
    </p:spTree>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720725" y="1135380"/>
            <a:ext cx="8861425" cy="5201285"/>
          </a:xfrm>
          <a:prstGeom prst="rect">
            <a:avLst/>
          </a:prstGeom>
        </p:spPr>
      </p:pic>
    </p:spTree>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646430" y="1560195"/>
            <a:ext cx="10988675" cy="2814955"/>
          </a:xfrm>
          <a:prstGeom prst="rect">
            <a:avLst/>
          </a:prstGeom>
        </p:spPr>
      </p:pic>
    </p:spTree>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9448800" y="6356350"/>
            <a:ext cx="2743200" cy="365125"/>
          </a:xfrm>
        </p:spPr>
        <p:txBody>
          <a:bodyPr/>
          <a:p>
            <a:pPr>
              <a:defRPr/>
            </a:pPr>
            <a:fld id="{2CCF5A7F-EC20-4BA8-A62C-D8F3AF147111}" type="slidenum">
              <a:rPr lang="zh-CN" altLang="en-US"/>
            </a:fld>
            <a:endParaRPr lang="zh-CN" altLang="en-US"/>
          </a:p>
        </p:txBody>
      </p:sp>
      <p:sp>
        <p:nvSpPr>
          <p:cNvPr id="3" name="文本框 2"/>
          <p:cNvSpPr txBox="1"/>
          <p:nvPr/>
        </p:nvSpPr>
        <p:spPr>
          <a:xfrm>
            <a:off x="3118485" y="1059180"/>
            <a:ext cx="4822825" cy="583565"/>
          </a:xfrm>
          <a:prstGeom prst="rect">
            <a:avLst/>
          </a:prstGeom>
          <a:noFill/>
        </p:spPr>
        <p:txBody>
          <a:bodyPr wrap="square" rtlCol="0" anchor="t">
            <a:spAutoFit/>
          </a:bodyPr>
          <a:p>
            <a:r>
              <a:rPr lang="zh-CN" altLang="en-US" sz="3200" b="1">
                <a:solidFill>
                  <a:srgbClr val="C00000"/>
                </a:solidFill>
                <a:latin typeface="楷体" panose="02010609060101010101" pitchFamily="49" charset="-122"/>
                <a:ea typeface="楷体" panose="02010609060101010101" pitchFamily="49" charset="-122"/>
              </a:rPr>
              <a:t>高维分类数据的特征筛选</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4" name="图片 3"/>
          <p:cNvPicPr>
            <a:picLocks noChangeAspect="1"/>
          </p:cNvPicPr>
          <p:nvPr>
            <p:custDataLst>
              <p:tags r:id="rId1"/>
            </p:custDataLst>
          </p:nvPr>
        </p:nvPicPr>
        <p:blipFill>
          <a:blip r:embed="rId2"/>
          <a:stretch>
            <a:fillRect/>
          </a:stretch>
        </p:blipFill>
        <p:spPr>
          <a:xfrm>
            <a:off x="815975" y="1715770"/>
            <a:ext cx="9229725" cy="752475"/>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1437640" y="2590800"/>
            <a:ext cx="4819650" cy="1152525"/>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1437640" y="3639820"/>
            <a:ext cx="8105775" cy="2619375"/>
          </a:xfrm>
          <a:prstGeom prst="rect">
            <a:avLst/>
          </a:prstGeom>
        </p:spPr>
      </p:pic>
    </p:spTree>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1847215" y="1199515"/>
            <a:ext cx="8497570" cy="4632325"/>
          </a:xfrm>
          <a:prstGeom prst="rect">
            <a:avLst/>
          </a:prstGeom>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492125" y="1849120"/>
            <a:ext cx="10762615" cy="3160395"/>
          </a:xfrm>
          <a:prstGeom prst="rect">
            <a:avLst/>
          </a:prstGeom>
        </p:spPr>
      </p:pic>
    </p:spTree>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1786255" y="1109980"/>
            <a:ext cx="8220710" cy="4979670"/>
          </a:xfrm>
          <a:prstGeom prst="rect">
            <a:avLst/>
          </a:prstGeom>
        </p:spPr>
      </p:pic>
    </p:spTree>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755650" y="1312545"/>
            <a:ext cx="6856095" cy="516064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701675" y="922655"/>
            <a:ext cx="6263005" cy="389890"/>
          </a:xfrm>
          <a:prstGeom prst="rect">
            <a:avLst/>
          </a:prstGeom>
        </p:spPr>
      </p:pic>
    </p:spTree>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388620" y="1057910"/>
            <a:ext cx="8240395" cy="5433060"/>
          </a:xfrm>
          <a:prstGeom prst="rect">
            <a:avLst/>
          </a:prstGeom>
        </p:spPr>
      </p:pic>
    </p:spTree>
  </p:cSld>
  <p:clrMapOvr>
    <a:masterClrMapping/>
  </p:clrMapOvr>
  <p:transition spd="slow">
    <p:push/>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620395" y="1326515"/>
            <a:ext cx="7896225" cy="37147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725805" y="2032635"/>
            <a:ext cx="7178040" cy="762635"/>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674370" y="2737485"/>
            <a:ext cx="10180320" cy="1318895"/>
          </a:xfrm>
          <a:prstGeom prst="rect">
            <a:avLst/>
          </a:prstGeom>
        </p:spPr>
      </p:pic>
    </p:spTree>
  </p:cSld>
  <p:clrMapOvr>
    <a:masterClrMapping/>
  </p:clrMapOvr>
  <p:transition spd="slow">
    <p:pu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6</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418080" y="3804285"/>
            <a:ext cx="7755255" cy="988695"/>
          </a:xfrm>
          <a:prstGeom prst="rect">
            <a:avLst/>
          </a:prstGeom>
          <a:noFill/>
        </p:spPr>
        <p:txBody>
          <a:bodyPr wrap="square" rtlCol="0">
            <a:spAutoFit/>
          </a:bodyPr>
          <a:lstStyle/>
          <a:p>
            <a:pPr algn="ctr">
              <a:lnSpc>
                <a:spcPts val="7000"/>
              </a:lnSpc>
            </a:pPr>
            <a:r>
              <a:rPr lang="en-US" altLang="zh-CN" sz="8000" b="1" dirty="0">
                <a:solidFill>
                  <a:schemeClr val="accent3"/>
                </a:solidFill>
                <a:latin typeface="楷体" panose="02010609060101010101" pitchFamily="49" charset="-122"/>
                <a:ea typeface="楷体" panose="02010609060101010101" pitchFamily="49" charset="-122"/>
              </a:rPr>
              <a:t>Python</a:t>
            </a:r>
            <a:r>
              <a:rPr lang="zh-CN" altLang="en-US" sz="8000" b="1" dirty="0">
                <a:solidFill>
                  <a:schemeClr val="accent3"/>
                </a:solidFill>
                <a:latin typeface="楷体" panose="02010609060101010101" pitchFamily="49" charset="-122"/>
                <a:ea typeface="楷体" panose="02010609060101010101" pitchFamily="49" charset="-122"/>
              </a:rPr>
              <a:t>语言实现</a:t>
            </a:r>
            <a:r>
              <a:rPr lang="en-US" altLang="zh-CN" sz="4000" b="1" dirty="0">
                <a:solidFill>
                  <a:schemeClr val="bg2">
                    <a:lumMod val="50000"/>
                  </a:schemeClr>
                </a:solidFill>
                <a:latin typeface="+mn-lt"/>
                <a:cs typeface="Times New Roman" panose="02020603050405020304" pitchFamily="18" charset="0"/>
              </a:rPr>
              <a:t>        </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9448800" y="6356350"/>
            <a:ext cx="2743200" cy="365125"/>
          </a:xfrm>
        </p:spPr>
        <p:txBody>
          <a:bodyPr/>
          <a:p>
            <a:pPr>
              <a:defRPr/>
            </a:pPr>
            <a:fld id="{2CCF5A7F-EC20-4BA8-A62C-D8F3AF147111}" type="slidenum">
              <a:rPr lang="zh-CN" altLang="en-US"/>
            </a:fld>
            <a:endParaRPr lang="zh-CN" altLang="en-US"/>
          </a:p>
        </p:txBody>
      </p:sp>
      <p:sp>
        <p:nvSpPr>
          <p:cNvPr id="3" name="文本框 2"/>
          <p:cNvSpPr txBox="1"/>
          <p:nvPr/>
        </p:nvSpPr>
        <p:spPr>
          <a:xfrm>
            <a:off x="2800350" y="1493520"/>
            <a:ext cx="6096000" cy="583565"/>
          </a:xfrm>
          <a:prstGeom prst="rect">
            <a:avLst/>
          </a:prstGeom>
          <a:noFill/>
        </p:spPr>
        <p:txBody>
          <a:bodyPr wrap="square" rtlCol="0" anchor="t">
            <a:spAutoFit/>
          </a:bodyPr>
          <a:p>
            <a:r>
              <a:rPr lang="zh-CN" altLang="en-US" sz="3200" b="1">
                <a:solidFill>
                  <a:srgbClr val="C00000"/>
                </a:solidFill>
                <a:latin typeface="楷体" panose="02010609060101010101" pitchFamily="49" charset="-122"/>
                <a:ea typeface="楷体" panose="02010609060101010101" pitchFamily="49" charset="-122"/>
              </a:rPr>
              <a:t>基于边际模型拟合的特征筛选</a:t>
            </a:r>
            <a:endParaRPr lang="zh-CN" altLang="en-US" sz="3200" b="1">
              <a:solidFill>
                <a:srgbClr val="C00000"/>
              </a:solidFill>
              <a:latin typeface="楷体" panose="02010609060101010101" pitchFamily="49" charset="-122"/>
              <a:ea typeface="楷体" panose="02010609060101010101" pitchFamily="49" charset="-122"/>
            </a:endParaRPr>
          </a:p>
        </p:txBody>
      </p:sp>
      <p:sp>
        <p:nvSpPr>
          <p:cNvPr id="5" name="文本框 4"/>
          <p:cNvSpPr txBox="1"/>
          <p:nvPr/>
        </p:nvSpPr>
        <p:spPr>
          <a:xfrm>
            <a:off x="417195" y="977900"/>
            <a:ext cx="7509510" cy="398780"/>
          </a:xfrm>
          <a:prstGeom prst="rect">
            <a:avLst/>
          </a:prstGeom>
          <a:noFill/>
        </p:spPr>
        <p:txBody>
          <a:bodyPr wrap="square" rtlCol="0" anchor="t">
            <a:spAutoFit/>
          </a:bodyPr>
          <a:p>
            <a:r>
              <a:rPr lang="zh-CN" altLang="en-US" sz="2000">
                <a:latin typeface="楷体" panose="02010609060101010101" pitchFamily="49" charset="-122"/>
                <a:ea typeface="楷体" panose="02010609060101010101" pitchFamily="49" charset="-122"/>
                <a:cs typeface="楷体" panose="02010609060101010101" pitchFamily="49" charset="-122"/>
              </a:rPr>
              <a:t>下面介绍怎么用</a:t>
            </a:r>
            <a:r>
              <a:rPr lang="en-US" altLang="zh-CN" sz="2000">
                <a:latin typeface="楷体" panose="02010609060101010101" pitchFamily="49" charset="-122"/>
                <a:ea typeface="楷体" panose="02010609060101010101" pitchFamily="49" charset="-122"/>
                <a:cs typeface="楷体" panose="02010609060101010101" pitchFamily="49" charset="-122"/>
              </a:rPr>
              <a:t>Python</a:t>
            </a:r>
            <a:r>
              <a:rPr lang="zh-CN" altLang="en-US" sz="2000">
                <a:latin typeface="楷体" panose="02010609060101010101" pitchFamily="49" charset="-122"/>
                <a:ea typeface="楷体" panose="02010609060101010101" pitchFamily="49" charset="-122"/>
                <a:cs typeface="楷体" panose="02010609060101010101" pitchFamily="49" charset="-122"/>
              </a:rPr>
              <a:t>语言实现上面提到的特征筛选方法。</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p:pic>
        <p:nvPicPr>
          <p:cNvPr id="6" name="图片 5"/>
          <p:cNvPicPr>
            <a:picLocks noChangeAspect="1"/>
          </p:cNvPicPr>
          <p:nvPr>
            <p:custDataLst>
              <p:tags r:id="rId1"/>
            </p:custDataLst>
          </p:nvPr>
        </p:nvPicPr>
        <p:blipFill>
          <a:blip r:embed="rId2"/>
          <a:stretch>
            <a:fillRect/>
          </a:stretch>
        </p:blipFill>
        <p:spPr>
          <a:xfrm>
            <a:off x="492760" y="2193925"/>
            <a:ext cx="11303635" cy="2997200"/>
          </a:xfrm>
          <a:prstGeom prst="rect">
            <a:avLst/>
          </a:prstGeom>
        </p:spPr>
      </p:pic>
    </p:spTree>
  </p:cSld>
  <p:clrMapOvr>
    <a:masterClrMapping/>
  </p:clrMapOvr>
  <p:transition spd="slow">
    <p:pu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341630" y="1546225"/>
            <a:ext cx="10975975" cy="4013835"/>
          </a:xfrm>
          <a:prstGeom prst="rect">
            <a:avLst/>
          </a:prstGeom>
        </p:spPr>
      </p:pic>
    </p:spTree>
  </p:cSld>
  <p:clrMapOvr>
    <a:masterClrMapping/>
  </p:clrMapOvr>
  <p:transition spd="slow">
    <p:pu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466090" y="1572895"/>
            <a:ext cx="7791450" cy="3081655"/>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1211580" y="4654550"/>
            <a:ext cx="9178290" cy="682625"/>
          </a:xfrm>
          <a:prstGeom prst="rect">
            <a:avLst/>
          </a:prstGeom>
        </p:spPr>
      </p:pic>
      <p:pic>
        <p:nvPicPr>
          <p:cNvPr id="5" name="图片 4"/>
          <p:cNvPicPr>
            <a:picLocks noChangeAspect="1"/>
          </p:cNvPicPr>
          <p:nvPr>
            <p:custDataLst>
              <p:tags r:id="rId5"/>
            </p:custDataLst>
          </p:nvPr>
        </p:nvPicPr>
        <p:blipFill>
          <a:blip r:embed="rId6"/>
          <a:stretch>
            <a:fillRect/>
          </a:stretch>
        </p:blipFill>
        <p:spPr>
          <a:xfrm>
            <a:off x="466090" y="1088390"/>
            <a:ext cx="8147685" cy="364490"/>
          </a:xfrm>
          <a:prstGeom prst="rect">
            <a:avLst/>
          </a:prstGeom>
        </p:spPr>
      </p:pic>
    </p:spTree>
  </p:cSld>
  <p:clrMapOvr>
    <a:masterClrMapping/>
  </p:clrMapOvr>
  <p:transition spd="slow">
    <p:pu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rcRect t="9564" r="447"/>
          <a:stretch>
            <a:fillRect/>
          </a:stretch>
        </p:blipFill>
        <p:spPr>
          <a:xfrm>
            <a:off x="466725" y="1816100"/>
            <a:ext cx="10041255" cy="4239260"/>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466725" y="1240155"/>
            <a:ext cx="9144000" cy="576580"/>
          </a:xfrm>
          <a:prstGeom prst="rect">
            <a:avLst/>
          </a:prstGeom>
        </p:spPr>
      </p:pic>
    </p:spTree>
  </p:cSld>
  <p:clrMapOvr>
    <a:masterClrMapping/>
  </p:clrMapOvr>
  <p:transition spd="slow">
    <p:push/>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21970" y="1147445"/>
            <a:ext cx="8597265" cy="5136515"/>
          </a:xfrm>
          <a:prstGeom prst="rect">
            <a:avLst/>
          </a:prstGeom>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2</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714625" y="3804285"/>
            <a:ext cx="6755130"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基于边际模型的特征筛选</a:t>
            </a:r>
            <a:r>
              <a:rPr lang="en-US" altLang="zh-CN" sz="4000" b="1" dirty="0">
                <a:solidFill>
                  <a:schemeClr val="bg2">
                    <a:lumMod val="50000"/>
                  </a:schemeClr>
                </a:solidFill>
                <a:latin typeface="+mn-lt"/>
                <a:cs typeface="Times New Roman" panose="02020603050405020304" pitchFamily="18" charset="0"/>
              </a:rPr>
              <a:t>        </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311785" y="1430020"/>
            <a:ext cx="11459845" cy="4062095"/>
          </a:xfrm>
          <a:prstGeom prst="rect">
            <a:avLst/>
          </a:prstGeom>
        </p:spPr>
      </p:pic>
    </p:spTree>
  </p:cSld>
  <p:clrMapOvr>
    <a:masterClrMapping/>
  </p:clrMapOvr>
  <p:transition spd="slow">
    <p:push/>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603885" y="1379220"/>
            <a:ext cx="7607935" cy="5033645"/>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870585" y="986790"/>
            <a:ext cx="4562475" cy="323850"/>
          </a:xfrm>
          <a:prstGeom prst="rect">
            <a:avLst/>
          </a:prstGeom>
        </p:spPr>
      </p:pic>
    </p:spTree>
  </p:cSld>
  <p:clrMapOvr>
    <a:masterClrMapping/>
  </p:clrMapOvr>
  <p:transition spd="slow">
    <p:pu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438150" y="1105535"/>
            <a:ext cx="10115550" cy="5161915"/>
          </a:xfrm>
          <a:prstGeom prst="rect">
            <a:avLst/>
          </a:prstGeom>
        </p:spPr>
      </p:pic>
    </p:spTree>
  </p:cSld>
  <p:clrMapOvr>
    <a:masterClrMapping/>
  </p:clrMapOvr>
  <p:transition spd="slow">
    <p:push/>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9448800" y="6356350"/>
            <a:ext cx="2743200" cy="365125"/>
          </a:xfrm>
        </p:spPr>
        <p:txBody>
          <a:bodyPr/>
          <a:p>
            <a:pPr>
              <a:defRPr/>
            </a:pPr>
            <a:fld id="{2CCF5A7F-EC20-4BA8-A62C-D8F3AF147111}" type="slidenum">
              <a:rPr lang="zh-CN" altLang="en-US"/>
            </a:fld>
            <a:endParaRPr lang="zh-CN" altLang="en-US"/>
          </a:p>
        </p:txBody>
      </p:sp>
      <p:sp>
        <p:nvSpPr>
          <p:cNvPr id="3" name="文本框 2"/>
          <p:cNvSpPr txBox="1"/>
          <p:nvPr/>
        </p:nvSpPr>
        <p:spPr>
          <a:xfrm>
            <a:off x="2750820" y="1118870"/>
            <a:ext cx="6096000" cy="583565"/>
          </a:xfrm>
          <a:prstGeom prst="rect">
            <a:avLst/>
          </a:prstGeom>
          <a:noFill/>
        </p:spPr>
        <p:txBody>
          <a:bodyPr wrap="square" rtlCol="0" anchor="t">
            <a:spAutoFit/>
          </a:bodyPr>
          <a:p>
            <a:r>
              <a:rPr lang="zh-CN" altLang="en-US" sz="3200" b="1">
                <a:solidFill>
                  <a:srgbClr val="C00000"/>
                </a:solidFill>
                <a:latin typeface="楷体" panose="02010609060101010101" pitchFamily="49" charset="-122"/>
                <a:ea typeface="楷体" panose="02010609060101010101" pitchFamily="49" charset="-122"/>
              </a:rPr>
              <a:t>基于边际相关系数的特征筛选</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4" name="图片 3"/>
          <p:cNvPicPr>
            <a:picLocks noChangeAspect="1"/>
          </p:cNvPicPr>
          <p:nvPr>
            <p:custDataLst>
              <p:tags r:id="rId1"/>
            </p:custDataLst>
          </p:nvPr>
        </p:nvPicPr>
        <p:blipFill>
          <a:blip r:embed="rId2"/>
          <a:stretch>
            <a:fillRect/>
          </a:stretch>
        </p:blipFill>
        <p:spPr>
          <a:xfrm>
            <a:off x="1071880" y="1826895"/>
            <a:ext cx="8054340" cy="1645920"/>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1671955" y="3472815"/>
            <a:ext cx="7378700" cy="3007360"/>
          </a:xfrm>
          <a:prstGeom prst="rect">
            <a:avLst/>
          </a:prstGeom>
        </p:spPr>
      </p:pic>
    </p:spTree>
  </p:cSld>
  <p:clrMapOvr>
    <a:masterClrMapping/>
  </p:clrMapOvr>
  <p:transition spd="slow">
    <p:push/>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857885" y="1261745"/>
            <a:ext cx="9710420" cy="4387215"/>
          </a:xfrm>
          <a:prstGeom prst="rect">
            <a:avLst/>
          </a:prstGeom>
        </p:spPr>
      </p:pic>
    </p:spTree>
  </p:cSld>
  <p:clrMapOvr>
    <a:masterClrMapping/>
  </p:clrMapOvr>
  <p:transition spd="slow">
    <p:push/>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1149985" y="1283970"/>
            <a:ext cx="9715500" cy="4700270"/>
          </a:xfrm>
          <a:prstGeom prst="rect">
            <a:avLst/>
          </a:prstGeom>
        </p:spPr>
      </p:pic>
    </p:spTree>
  </p:cSld>
  <p:clrMapOvr>
    <a:masterClrMapping/>
  </p:clrMapOvr>
  <p:transition spd="slow">
    <p:push/>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603250" y="1545590"/>
            <a:ext cx="8524875" cy="1409065"/>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1044575" y="2954655"/>
            <a:ext cx="10612755" cy="1782445"/>
          </a:xfrm>
          <a:prstGeom prst="rect">
            <a:avLst/>
          </a:prstGeom>
        </p:spPr>
      </p:pic>
      <p:pic>
        <p:nvPicPr>
          <p:cNvPr id="5" name="图片 4"/>
          <p:cNvPicPr>
            <a:picLocks noChangeAspect="1"/>
          </p:cNvPicPr>
          <p:nvPr>
            <p:custDataLst>
              <p:tags r:id="rId5"/>
            </p:custDataLst>
          </p:nvPr>
        </p:nvPicPr>
        <p:blipFill>
          <a:blip r:embed="rId6"/>
          <a:stretch>
            <a:fillRect/>
          </a:stretch>
        </p:blipFill>
        <p:spPr>
          <a:xfrm>
            <a:off x="930910" y="1030605"/>
            <a:ext cx="7466330" cy="462280"/>
          </a:xfrm>
          <a:prstGeom prst="rect">
            <a:avLst/>
          </a:prstGeom>
        </p:spPr>
      </p:pic>
    </p:spTree>
  </p:cSld>
  <p:clrMapOvr>
    <a:masterClrMapping/>
  </p:clrMapOvr>
  <p:transition spd="slow">
    <p:push/>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28955" y="1076960"/>
            <a:ext cx="8811895" cy="5207000"/>
          </a:xfrm>
          <a:prstGeom prst="rect">
            <a:avLst/>
          </a:prstGeom>
        </p:spPr>
      </p:pic>
    </p:spTree>
  </p:cSld>
  <p:clrMapOvr>
    <a:masterClrMapping/>
  </p:clrMapOvr>
  <p:transition spd="slow">
    <p:push/>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470535" y="1250315"/>
            <a:ext cx="11026775" cy="2851150"/>
          </a:xfrm>
          <a:prstGeom prst="rect">
            <a:avLst/>
          </a:prstGeom>
        </p:spPr>
      </p:pic>
    </p:spTree>
  </p:cSld>
  <p:clrMapOvr>
    <a:masterClrMapping/>
  </p:clrMapOvr>
  <p:transition spd="slow">
    <p:push/>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9448800" y="6356350"/>
            <a:ext cx="2743200" cy="365125"/>
          </a:xfrm>
        </p:spPr>
        <p:txBody>
          <a:bodyPr/>
          <a:p>
            <a:pPr>
              <a:defRPr/>
            </a:pPr>
            <a:fld id="{2CCF5A7F-EC20-4BA8-A62C-D8F3AF147111}" type="slidenum">
              <a:rPr lang="zh-CN" altLang="en-US"/>
            </a:fld>
            <a:endParaRPr lang="zh-CN" altLang="en-US"/>
          </a:p>
        </p:txBody>
      </p:sp>
      <p:sp>
        <p:nvSpPr>
          <p:cNvPr id="3" name="文本框 2"/>
          <p:cNvSpPr txBox="1"/>
          <p:nvPr/>
        </p:nvSpPr>
        <p:spPr>
          <a:xfrm>
            <a:off x="3168015" y="1125855"/>
            <a:ext cx="6096000" cy="583565"/>
          </a:xfrm>
          <a:prstGeom prst="rect">
            <a:avLst/>
          </a:prstGeom>
          <a:noFill/>
        </p:spPr>
        <p:txBody>
          <a:bodyPr wrap="square" rtlCol="0" anchor="t">
            <a:spAutoFit/>
          </a:bodyPr>
          <a:p>
            <a:r>
              <a:rPr lang="zh-CN" altLang="en-US" sz="3200" b="1">
                <a:solidFill>
                  <a:srgbClr val="C00000"/>
                </a:solidFill>
                <a:latin typeface="楷体" panose="02010609060101010101" pitchFamily="49" charset="-122"/>
                <a:ea typeface="楷体" panose="02010609060101010101" pitchFamily="49" charset="-122"/>
              </a:rPr>
              <a:t>高维分类数据的特征筛选</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5" name="图片 4"/>
          <p:cNvPicPr>
            <a:picLocks noChangeAspect="1"/>
          </p:cNvPicPr>
          <p:nvPr>
            <p:custDataLst>
              <p:tags r:id="rId1"/>
            </p:custDataLst>
          </p:nvPr>
        </p:nvPicPr>
        <p:blipFill>
          <a:blip r:embed="rId2"/>
          <a:stretch>
            <a:fillRect/>
          </a:stretch>
        </p:blipFill>
        <p:spPr>
          <a:xfrm>
            <a:off x="502920" y="1831975"/>
            <a:ext cx="11042015" cy="2867660"/>
          </a:xfrm>
          <a:prstGeom prst="rect">
            <a:avLst/>
          </a:prstGeom>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429125" y="925830"/>
            <a:ext cx="2904490" cy="583565"/>
          </a:xfrm>
          <a:prstGeom prst="rect">
            <a:avLst/>
          </a:prstGeom>
          <a:noFill/>
        </p:spPr>
        <p:txBody>
          <a:bodyPr wrap="square" rtlCol="0">
            <a:spAutoFit/>
          </a:bodyPr>
          <a:p>
            <a:r>
              <a:rPr lang="zh-CN" altLang="en-US" sz="3200" b="1">
                <a:solidFill>
                  <a:srgbClr val="C00000"/>
                </a:solidFill>
                <a:latin typeface="楷体" panose="02010609060101010101" pitchFamily="49" charset="-122"/>
                <a:ea typeface="楷体" panose="02010609060101010101" pitchFamily="49" charset="-122"/>
              </a:rPr>
              <a:t>边际最小二乘</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4" name="图片 3"/>
          <p:cNvPicPr>
            <a:picLocks noChangeAspect="1"/>
          </p:cNvPicPr>
          <p:nvPr>
            <p:custDataLst>
              <p:tags r:id="rId1"/>
            </p:custDataLst>
          </p:nvPr>
        </p:nvPicPr>
        <p:blipFill>
          <a:blip r:embed="rId2"/>
          <a:stretch>
            <a:fillRect/>
          </a:stretch>
        </p:blipFill>
        <p:spPr>
          <a:xfrm>
            <a:off x="610235" y="1509395"/>
            <a:ext cx="4762500" cy="102870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610235" y="2738755"/>
            <a:ext cx="9220200" cy="3171825"/>
          </a:xfrm>
          <a:prstGeom prst="rect">
            <a:avLst/>
          </a:prstGeom>
        </p:spPr>
      </p:pic>
    </p:spTree>
  </p:cSld>
  <p:clrMapOvr>
    <a:masterClrMapping/>
  </p:clrMapOvr>
  <p:transition spd="slow">
    <p:push/>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rcRect t="29942"/>
          <a:stretch>
            <a:fillRect/>
          </a:stretch>
        </p:blipFill>
        <p:spPr>
          <a:xfrm>
            <a:off x="469900" y="1077595"/>
            <a:ext cx="3571875" cy="38036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469900" y="1535430"/>
            <a:ext cx="8677275" cy="4762500"/>
          </a:xfrm>
          <a:prstGeom prst="rect">
            <a:avLst/>
          </a:prstGeom>
        </p:spPr>
      </p:pic>
    </p:spTree>
  </p:cSld>
  <p:clrMapOvr>
    <a:masterClrMapping/>
  </p:clrMapOvr>
  <p:transition spd="slow">
    <p:push/>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998855" y="1152525"/>
            <a:ext cx="8253095" cy="4962525"/>
          </a:xfrm>
          <a:prstGeom prst="rect">
            <a:avLst/>
          </a:prstGeom>
        </p:spPr>
      </p:pic>
    </p:spTree>
  </p:cSld>
  <p:clrMapOvr>
    <a:masterClrMapping/>
  </p:clrMapOvr>
  <p:transition spd="slow">
    <p:push/>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738505" y="1602105"/>
            <a:ext cx="7990840" cy="401320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1005840" y="1069975"/>
            <a:ext cx="5926455" cy="434340"/>
          </a:xfrm>
          <a:prstGeom prst="rect">
            <a:avLst/>
          </a:prstGeom>
        </p:spPr>
      </p:pic>
    </p:spTree>
  </p:cSld>
  <p:clrMapOvr>
    <a:masterClrMapping/>
  </p:clrMapOvr>
  <p:transition spd="slow">
    <p:push/>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424815" y="1120140"/>
            <a:ext cx="8753475" cy="4829175"/>
          </a:xfrm>
          <a:prstGeom prst="rect">
            <a:avLst/>
          </a:prstGeom>
        </p:spPr>
      </p:pic>
    </p:spTree>
  </p:cSld>
  <p:clrMapOvr>
    <a:masterClrMapping/>
  </p:clrMapOvr>
  <p:transition spd="slow">
    <p:push/>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733425" y="1008380"/>
            <a:ext cx="7421245" cy="5513070"/>
          </a:xfrm>
          <a:prstGeom prst="rect">
            <a:avLst/>
          </a:prstGeom>
        </p:spPr>
      </p:pic>
    </p:spTree>
  </p:cSld>
  <p:clrMapOvr>
    <a:masterClrMapping/>
  </p:clrMapOvr>
  <p:transition spd="slow">
    <p:push/>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426085" y="1035050"/>
            <a:ext cx="7973695" cy="97472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1067435" y="2124075"/>
            <a:ext cx="1746250" cy="894715"/>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1067435" y="3018790"/>
            <a:ext cx="5740400" cy="3042285"/>
          </a:xfrm>
          <a:prstGeom prst="rect">
            <a:avLst/>
          </a:prstGeom>
        </p:spPr>
      </p:pic>
      <p:pic>
        <p:nvPicPr>
          <p:cNvPr id="5" name="图片 4"/>
          <p:cNvPicPr>
            <a:picLocks noChangeAspect="1"/>
          </p:cNvPicPr>
          <p:nvPr>
            <p:custDataLst>
              <p:tags r:id="rId7"/>
            </p:custDataLst>
          </p:nvPr>
        </p:nvPicPr>
        <p:blipFill>
          <a:blip r:embed="rId8"/>
          <a:stretch>
            <a:fillRect/>
          </a:stretch>
        </p:blipFill>
        <p:spPr>
          <a:xfrm>
            <a:off x="972185" y="6137910"/>
            <a:ext cx="5123180" cy="309880"/>
          </a:xfrm>
          <a:prstGeom prst="rect">
            <a:avLst/>
          </a:prstGeom>
        </p:spPr>
      </p:pic>
    </p:spTree>
  </p:cSld>
  <p:clrMapOvr>
    <a:masterClrMapping/>
  </p:clrMapOvr>
  <p:transition spd="slow">
    <p:push/>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7</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142490" y="3804285"/>
            <a:ext cx="7755255" cy="98869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练习</a:t>
            </a:r>
            <a:r>
              <a:rPr lang="en-US" altLang="zh-CN" sz="4000" b="1" dirty="0">
                <a:solidFill>
                  <a:schemeClr val="bg2">
                    <a:lumMod val="50000"/>
                  </a:schemeClr>
                </a:solidFill>
                <a:latin typeface="+mn-lt"/>
                <a:cs typeface="Times New Roman" panose="02020603050405020304" pitchFamily="18" charset="0"/>
              </a:rPr>
              <a:t>        </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9448800" y="6356350"/>
            <a:ext cx="2743200" cy="365125"/>
          </a:xfrm>
        </p:spPr>
        <p:txBody>
          <a:bodyPr/>
          <a:p>
            <a:pPr>
              <a:defRPr/>
            </a:pPr>
            <a:fld id="{2CCF5A7F-EC20-4BA8-A62C-D8F3AF147111}" type="slidenum">
              <a:rPr lang="zh-CN" altLang="en-US"/>
            </a:fld>
            <a:endParaRPr lang="zh-CN" altLang="en-US"/>
          </a:p>
        </p:txBody>
      </p:sp>
      <p:pic>
        <p:nvPicPr>
          <p:cNvPr id="3" name="图片 2"/>
          <p:cNvPicPr>
            <a:picLocks noChangeAspect="1"/>
          </p:cNvPicPr>
          <p:nvPr>
            <p:custDataLst>
              <p:tags r:id="rId1"/>
            </p:custDataLst>
          </p:nvPr>
        </p:nvPicPr>
        <p:blipFill>
          <a:blip r:embed="rId2"/>
          <a:stretch>
            <a:fillRect/>
          </a:stretch>
        </p:blipFill>
        <p:spPr>
          <a:xfrm>
            <a:off x="399415" y="1314450"/>
            <a:ext cx="9258300" cy="4229100"/>
          </a:xfrm>
          <a:prstGeom prst="rect">
            <a:avLst/>
          </a:prstGeom>
        </p:spPr>
      </p:pic>
    </p:spTree>
  </p:cSld>
  <p:clrMapOvr>
    <a:masterClrMapping/>
  </p:clrMapOvr>
  <p:transition spd="slow">
    <p:push/>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rcRect b="32655"/>
          <a:stretch>
            <a:fillRect/>
          </a:stretch>
        </p:blipFill>
        <p:spPr>
          <a:xfrm>
            <a:off x="249555" y="1191260"/>
            <a:ext cx="11032490" cy="186499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390525" y="4284980"/>
            <a:ext cx="10741660" cy="848360"/>
          </a:xfrm>
          <a:prstGeom prst="rect">
            <a:avLst/>
          </a:prstGeom>
        </p:spPr>
      </p:pic>
    </p:spTree>
  </p:cSld>
  <p:clrMapOvr>
    <a:masterClrMapping/>
  </p:clrMapOvr>
  <p:transition spd="slow">
    <p:push/>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07365" y="1310640"/>
            <a:ext cx="10972800" cy="1385570"/>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652145" y="2969260"/>
            <a:ext cx="10698480" cy="2672080"/>
          </a:xfrm>
          <a:prstGeom prst="rect">
            <a:avLst/>
          </a:prstGeom>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custDataLst>
              <p:tags r:id="rId1"/>
            </p:custDataLst>
          </p:nvPr>
        </p:nvPicPr>
        <p:blipFill>
          <a:blip r:embed="rId2"/>
          <a:stretch>
            <a:fillRect/>
          </a:stretch>
        </p:blipFill>
        <p:spPr>
          <a:xfrm>
            <a:off x="419100" y="1368425"/>
            <a:ext cx="10381615" cy="1854835"/>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3356610" y="3455670"/>
            <a:ext cx="3829050" cy="891540"/>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781685" y="4347210"/>
            <a:ext cx="7124065" cy="543560"/>
          </a:xfrm>
          <a:prstGeom prst="rect">
            <a:avLst/>
          </a:prstGeom>
        </p:spPr>
      </p:pic>
    </p:spTree>
  </p:cSld>
  <p:clrMapOvr>
    <a:masterClrMapping/>
  </p:clrMapOvr>
  <p:transition spd="slow">
    <p:push/>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rcRect t="1511"/>
          <a:stretch>
            <a:fillRect/>
          </a:stretch>
        </p:blipFill>
        <p:spPr>
          <a:xfrm>
            <a:off x="469265" y="1200150"/>
            <a:ext cx="10152380" cy="4636135"/>
          </a:xfrm>
          <a:prstGeom prst="rect">
            <a:avLst/>
          </a:prstGeom>
        </p:spPr>
      </p:pic>
    </p:spTree>
  </p:cSld>
  <p:clrMapOvr>
    <a:masterClrMapping/>
  </p:clrMapOvr>
  <p:transition spd="slow">
    <p:push/>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59395" name="组合 4"/>
          <p:cNvGrpSpPr/>
          <p:nvPr/>
        </p:nvGrpSpPr>
        <p:grpSpPr bwMode="auto">
          <a:xfrm>
            <a:off x="0" y="333375"/>
            <a:ext cx="1489075" cy="419100"/>
            <a:chOff x="0" y="0"/>
            <a:chExt cx="1489439" cy="419100"/>
          </a:xfrm>
        </p:grpSpPr>
        <p:sp>
          <p:nvSpPr>
            <p:cNvPr id="59408"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9"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10"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396" name="矩形 8"/>
          <p:cNvSpPr/>
          <p:nvPr/>
        </p:nvSpPr>
        <p:spPr bwMode="auto">
          <a:xfrm>
            <a:off x="4686300" y="2287588"/>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7" name="矩形 9"/>
          <p:cNvSpPr>
            <a:spLocks noChangeArrowheads="1"/>
          </p:cNvSpPr>
          <p:nvPr/>
        </p:nvSpPr>
        <p:spPr bwMode="auto">
          <a:xfrm>
            <a:off x="12020550" y="2297113"/>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398" name="等腰三角形 11"/>
          <p:cNvSpPr/>
          <p:nvPr/>
        </p:nvSpPr>
        <p:spPr bwMode="auto">
          <a:xfrm>
            <a:off x="5895975" y="2297113"/>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9"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0"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1"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59402" name="组合 23"/>
          <p:cNvGrpSpPr/>
          <p:nvPr/>
        </p:nvGrpSpPr>
        <p:grpSpPr bwMode="auto">
          <a:xfrm>
            <a:off x="5705475" y="2776538"/>
            <a:ext cx="885825" cy="887412"/>
            <a:chOff x="0" y="0"/>
            <a:chExt cx="1236662" cy="1236662"/>
          </a:xfrm>
        </p:grpSpPr>
        <p:pic>
          <p:nvPicPr>
            <p:cNvPr id="59406"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403" name="文本框 24"/>
          <p:cNvSpPr txBox="1">
            <a:spLocks noChangeArrowheads="1"/>
          </p:cNvSpPr>
          <p:nvPr/>
        </p:nvSpPr>
        <p:spPr bwMode="auto">
          <a:xfrm>
            <a:off x="7389345" y="2607581"/>
            <a:ext cx="3044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    谢    谢！</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9404" name="矩形 25"/>
          <p:cNvSpPr>
            <a:spLocks noChangeArrowheads="1"/>
          </p:cNvSpPr>
          <p:nvPr/>
        </p:nvSpPr>
        <p:spPr bwMode="auto">
          <a:xfrm>
            <a:off x="8402637" y="3527338"/>
            <a:ext cx="184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2000" b="1" dirty="0">
                <a:solidFill>
                  <a:schemeClr val="bg1"/>
                </a:solidFill>
                <a:latin typeface="Arial" panose="020B0604020202020204" pitchFamily="34" charset="0"/>
              </a:rPr>
              <a:t>Thank   You</a:t>
            </a:r>
            <a:endParaRPr lang="zh-CN" altLang="en-US" sz="2000" b="1" dirty="0">
              <a:solidFill>
                <a:schemeClr val="bg1"/>
              </a:solidFill>
            </a:endParaRPr>
          </a:p>
        </p:txBody>
      </p:sp>
      <p:pic>
        <p:nvPicPr>
          <p:cNvPr id="59405"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730250" y="1305560"/>
            <a:ext cx="10730865" cy="4221480"/>
          </a:xfrm>
          <a:prstGeom prst="rect">
            <a:avLst/>
          </a:prstGeom>
        </p:spPr>
      </p:pic>
    </p:spTree>
  </p:cSld>
  <p:clrMapOvr>
    <a:masterClrMapping/>
  </p:clrMapOvr>
  <p:transition spd="slow">
    <p:push/>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PP_MARK_KEY" val="f056396f-027c-4663-90c8-1db8d92748fd"/>
  <p:tag name="COMMONDATA" val="eyJoZGlkIjoiZjRkMTY3Mjc0YTEyM2NmM2JlMTQ2ZGMzODcwNTE3YmQifQ=="/>
  <p:tag name="commondata" val="eyJoZGlkIjoiOGVmMDA1YzYyODhlN2RiNWU0NTRhM2E2NDg3MzZkZjMifQ=="/>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1875</Words>
  <Application>WPS 演示</Application>
  <PresentationFormat>宽屏</PresentationFormat>
  <Paragraphs>119</Paragraphs>
  <Slides>81</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81</vt:i4>
      </vt:variant>
    </vt:vector>
  </HeadingPairs>
  <TitlesOfParts>
    <vt:vector size="93" baseType="lpstr">
      <vt:lpstr>Arial</vt:lpstr>
      <vt:lpstr>宋体</vt:lpstr>
      <vt:lpstr>Wingdings</vt:lpstr>
      <vt:lpstr>Calibri</vt:lpstr>
      <vt:lpstr>Calibri Light</vt:lpstr>
      <vt:lpstr>楷体</vt:lpstr>
      <vt:lpstr>微软雅黑</vt:lpstr>
      <vt:lpstr>Times New Roman</vt:lpstr>
      <vt:lpstr>Cambria Math</vt:lpstr>
      <vt:lpstr>Arial Unicode MS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互联网+时代：变革与创新</dc:title>
  <dc:creator>方匡南</dc:creator>
  <cp:lastModifiedBy>郭</cp:lastModifiedBy>
  <cp:revision>272</cp:revision>
  <dcterms:created xsi:type="dcterms:W3CDTF">2015-07-17T02:38:00Z</dcterms:created>
  <dcterms:modified xsi:type="dcterms:W3CDTF">2024-03-04T10:37:24Z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2052-12.1.0.16250</vt:lpwstr>
  </property>
  <property fmtid="{D5CDD505-2E9C-101B-9397-08002B2CF9AE}" pid="3" name="ICV">
    <vt:lpwstr>39932337BED34B16981E9144F7AC0FC0</vt:lpwstr>
  </property>
</Properties>
</file>